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8"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DDDDD"/>
    <a:srgbClr val="F6820E"/>
    <a:srgbClr val="FF3300"/>
    <a:srgbClr val="FF6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smtClean="0"/>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9" name="Segnaposto data 18"/>
          <p:cNvSpPr>
            <a:spLocks noGrp="1"/>
          </p:cNvSpPr>
          <p:nvPr>
            <p:ph type="dt" sz="half" idx="10"/>
          </p:nvPr>
        </p:nvSpPr>
        <p:spPr/>
        <p:txBody>
          <a:bodyPr/>
          <a:lstStyle>
            <a:extLst/>
          </a:lstStyle>
          <a:p>
            <a:fld id="{A8898B17-27C6-47A1-A5B6-752DCEE74074}" type="datetimeFigureOut">
              <a:rPr lang="en-US" smtClean="0"/>
              <a:t>4/11/2011</a:t>
            </a:fld>
            <a:endParaRPr lang="en-US" dirty="0"/>
          </a:p>
        </p:txBody>
      </p:sp>
      <p:sp>
        <p:nvSpPr>
          <p:cNvPr id="8" name="Segnaposto piè di pagina 7"/>
          <p:cNvSpPr>
            <a:spLocks noGrp="1"/>
          </p:cNvSpPr>
          <p:nvPr>
            <p:ph type="ftr" sz="quarter" idx="11"/>
          </p:nvPr>
        </p:nvSpPr>
        <p:spPr/>
        <p:txBody>
          <a:bodyPr/>
          <a:lstStyle>
            <a:extLst/>
          </a:lstStyle>
          <a:p>
            <a:endParaRPr lang="en-US" dirty="0"/>
          </a:p>
        </p:txBody>
      </p:sp>
      <p:sp>
        <p:nvSpPr>
          <p:cNvPr id="11" name="Segnaposto numero diapositiva 10"/>
          <p:cNvSpPr>
            <a:spLocks noGrp="1"/>
          </p:cNvSpPr>
          <p:nvPr>
            <p:ph type="sldNum" sz="quarter" idx="12"/>
          </p:nvPr>
        </p:nvSpPr>
        <p:spPr/>
        <p:txBody>
          <a:bodyPr/>
          <a:lstStyle>
            <a:extLst/>
          </a:lstStyle>
          <a:p>
            <a:fld id="{45CDEB41-0487-4344-8E91-E917CA24DD70}" type="slidenum">
              <a:rPr lang="en-US" smtClean="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A8898B17-27C6-47A1-A5B6-752DCEE74074}" type="datetimeFigureOut">
              <a:rPr lang="en-US" smtClean="0"/>
              <a:t>4/11/2011</a:t>
            </a:fld>
            <a:endParaRPr lang="en-US" dirty="0"/>
          </a:p>
        </p:txBody>
      </p:sp>
      <p:sp>
        <p:nvSpPr>
          <p:cNvPr id="5" name="Segnaposto piè di pagina 4"/>
          <p:cNvSpPr>
            <a:spLocks noGrp="1"/>
          </p:cNvSpPr>
          <p:nvPr>
            <p:ph type="ftr" sz="quarter" idx="11"/>
          </p:nvPr>
        </p:nvSpPr>
        <p:spPr/>
        <p:txBody>
          <a:bodyPr/>
          <a:lstStyle>
            <a:extLst/>
          </a:lstStyle>
          <a:p>
            <a:endParaRPr lang="en-US" dirty="0"/>
          </a:p>
        </p:txBody>
      </p:sp>
      <p:sp>
        <p:nvSpPr>
          <p:cNvPr id="6" name="Segnaposto numero diapositiva 5"/>
          <p:cNvSpPr>
            <a:spLocks noGrp="1"/>
          </p:cNvSpPr>
          <p:nvPr>
            <p:ph type="sldNum" sz="quarter" idx="12"/>
          </p:nvPr>
        </p:nvSpPr>
        <p:spPr/>
        <p:txBody>
          <a:bodyPr/>
          <a:lstStyle>
            <a:extLst/>
          </a:lstStyle>
          <a:p>
            <a:fld id="{45CDEB41-0487-4344-8E91-E917CA24DD70}" type="slidenum">
              <a:rPr lang="en-US" smtClean="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A8898B17-27C6-47A1-A5B6-752DCEE74074}" type="datetimeFigureOut">
              <a:rPr lang="en-US" smtClean="0"/>
              <a:t>4/11/2011</a:t>
            </a:fld>
            <a:endParaRPr lang="en-US" dirty="0"/>
          </a:p>
        </p:txBody>
      </p:sp>
      <p:sp>
        <p:nvSpPr>
          <p:cNvPr id="5" name="Segnaposto piè di pagina 4"/>
          <p:cNvSpPr>
            <a:spLocks noGrp="1"/>
          </p:cNvSpPr>
          <p:nvPr>
            <p:ph type="ftr" sz="quarter" idx="11"/>
          </p:nvPr>
        </p:nvSpPr>
        <p:spPr/>
        <p:txBody>
          <a:bodyPr/>
          <a:lstStyle>
            <a:extLst/>
          </a:lstStyle>
          <a:p>
            <a:endParaRPr lang="en-US" dirty="0"/>
          </a:p>
        </p:txBody>
      </p:sp>
      <p:sp>
        <p:nvSpPr>
          <p:cNvPr id="6" name="Segnaposto numero diapositiva 5"/>
          <p:cNvSpPr>
            <a:spLocks noGrp="1"/>
          </p:cNvSpPr>
          <p:nvPr>
            <p:ph type="sldNum" sz="quarter" idx="12"/>
          </p:nvPr>
        </p:nvSpPr>
        <p:spPr/>
        <p:txBody>
          <a:bodyPr/>
          <a:lstStyle>
            <a:extLst/>
          </a:lstStyle>
          <a:p>
            <a:fld id="{45CDEB41-0487-4344-8E91-E917CA24DD70}" type="slidenum">
              <a:rPr lang="en-US" smtClean="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A8898B17-27C6-47A1-A5B6-752DCEE74074}" type="datetimeFigureOut">
              <a:rPr lang="en-US" smtClean="0"/>
              <a:t>4/11/2011</a:t>
            </a:fld>
            <a:endParaRPr lang="en-US" dirty="0"/>
          </a:p>
        </p:txBody>
      </p:sp>
      <p:sp>
        <p:nvSpPr>
          <p:cNvPr id="5" name="Segnaposto piè di pagina 4"/>
          <p:cNvSpPr>
            <a:spLocks noGrp="1"/>
          </p:cNvSpPr>
          <p:nvPr>
            <p:ph type="ftr" sz="quarter" idx="11"/>
          </p:nvPr>
        </p:nvSpPr>
        <p:spPr/>
        <p:txBody>
          <a:bodyPr/>
          <a:lstStyle>
            <a:extLst/>
          </a:lstStyle>
          <a:p>
            <a:endParaRPr lang="en-US" dirty="0"/>
          </a:p>
        </p:txBody>
      </p:sp>
      <p:sp>
        <p:nvSpPr>
          <p:cNvPr id="6" name="Segnaposto numero diapositiva 5"/>
          <p:cNvSpPr>
            <a:spLocks noGrp="1"/>
          </p:cNvSpPr>
          <p:nvPr>
            <p:ph type="sldNum" sz="quarter" idx="12"/>
          </p:nvPr>
        </p:nvSpPr>
        <p:spPr/>
        <p:txBody>
          <a:bodyPr/>
          <a:lstStyle>
            <a:extLst/>
          </a:lstStyle>
          <a:p>
            <a:fld id="{45CDEB41-0487-4344-8E91-E917CA24DD70}" type="slidenum">
              <a:rPr lang="en-US" smtClean="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A8898B17-27C6-47A1-A5B6-752DCEE74074}" type="datetimeFigureOut">
              <a:rPr lang="en-US" smtClean="0"/>
              <a:t>4/11/2011</a:t>
            </a:fld>
            <a:endParaRPr lang="en-US" dirty="0"/>
          </a:p>
        </p:txBody>
      </p:sp>
      <p:sp>
        <p:nvSpPr>
          <p:cNvPr id="5" name="Segnaposto piè di pagina 4"/>
          <p:cNvSpPr>
            <a:spLocks noGrp="1"/>
          </p:cNvSpPr>
          <p:nvPr>
            <p:ph type="ftr" sz="quarter" idx="11"/>
          </p:nvPr>
        </p:nvSpPr>
        <p:spPr/>
        <p:txBody>
          <a:bodyPr/>
          <a:lstStyle>
            <a:extLst/>
          </a:lstStyle>
          <a:p>
            <a:endParaRPr lang="en-US" dirty="0"/>
          </a:p>
        </p:txBody>
      </p:sp>
      <p:sp>
        <p:nvSpPr>
          <p:cNvPr id="6" name="Segnaposto numero diapositiva 5"/>
          <p:cNvSpPr>
            <a:spLocks noGrp="1"/>
          </p:cNvSpPr>
          <p:nvPr>
            <p:ph type="sldNum" sz="quarter" idx="12"/>
          </p:nvPr>
        </p:nvSpPr>
        <p:spPr/>
        <p:txBody>
          <a:bodyPr/>
          <a:lstStyle>
            <a:extLst/>
          </a:lstStyle>
          <a:p>
            <a:fld id="{45CDEB41-0487-4344-8E91-E917CA24DD70}" type="slidenum">
              <a:rPr lang="en-US" smtClean="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A8898B17-27C6-47A1-A5B6-752DCEE74074}" type="datetimeFigureOut">
              <a:rPr lang="en-US" smtClean="0"/>
              <a:t>4/11/2011</a:t>
            </a:fld>
            <a:endParaRPr lang="en-US" dirty="0"/>
          </a:p>
        </p:txBody>
      </p:sp>
      <p:sp>
        <p:nvSpPr>
          <p:cNvPr id="6" name="Segnaposto piè di pagina 5"/>
          <p:cNvSpPr>
            <a:spLocks noGrp="1"/>
          </p:cNvSpPr>
          <p:nvPr>
            <p:ph type="ftr" sz="quarter" idx="11"/>
          </p:nvPr>
        </p:nvSpPr>
        <p:spPr/>
        <p:txBody>
          <a:bodyPr/>
          <a:lstStyle>
            <a:extLst/>
          </a:lstStyle>
          <a:p>
            <a:endParaRPr lang="en-US" dirty="0"/>
          </a:p>
        </p:txBody>
      </p:sp>
      <p:sp>
        <p:nvSpPr>
          <p:cNvPr id="7" name="Segnaposto numero diapositiva 6"/>
          <p:cNvSpPr>
            <a:spLocks noGrp="1"/>
          </p:cNvSpPr>
          <p:nvPr>
            <p:ph type="sldNum" sz="quarter" idx="12"/>
          </p:nvPr>
        </p:nvSpPr>
        <p:spPr/>
        <p:txBody>
          <a:bodyPr/>
          <a:lstStyle>
            <a:extLst/>
          </a:lstStyle>
          <a:p>
            <a:fld id="{45CDEB41-0487-4344-8E91-E917CA24DD70}" type="slidenum">
              <a:rPr lang="en-US" smtClean="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A8898B17-27C6-47A1-A5B6-752DCEE74074}" type="datetimeFigureOut">
              <a:rPr lang="en-US" smtClean="0"/>
              <a:t>4/11/2011</a:t>
            </a:fld>
            <a:endParaRPr lang="en-US" dirty="0"/>
          </a:p>
        </p:txBody>
      </p:sp>
      <p:sp>
        <p:nvSpPr>
          <p:cNvPr id="8" name="Segnaposto piè di pagina 7"/>
          <p:cNvSpPr>
            <a:spLocks noGrp="1"/>
          </p:cNvSpPr>
          <p:nvPr>
            <p:ph type="ftr" sz="quarter" idx="11"/>
          </p:nvPr>
        </p:nvSpPr>
        <p:spPr/>
        <p:txBody>
          <a:bodyPr/>
          <a:lstStyle>
            <a:extLst/>
          </a:lstStyle>
          <a:p>
            <a:endParaRPr lang="en-US" dirty="0"/>
          </a:p>
        </p:txBody>
      </p:sp>
      <p:sp>
        <p:nvSpPr>
          <p:cNvPr id="9" name="Segnaposto numero diapositiva 8"/>
          <p:cNvSpPr>
            <a:spLocks noGrp="1"/>
          </p:cNvSpPr>
          <p:nvPr>
            <p:ph type="sldNum" sz="quarter" idx="12"/>
          </p:nvPr>
        </p:nvSpPr>
        <p:spPr/>
        <p:txBody>
          <a:bodyPr/>
          <a:lstStyle>
            <a:extLst/>
          </a:lstStyle>
          <a:p>
            <a:fld id="{45CDEB41-0487-4344-8E91-E917CA24DD70}" type="slidenum">
              <a:rPr lang="en-US" smtClean="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A8898B17-27C6-47A1-A5B6-752DCEE74074}" type="datetimeFigureOut">
              <a:rPr lang="en-US" smtClean="0"/>
              <a:t>4/11/2011</a:t>
            </a:fld>
            <a:endParaRPr lang="en-US" dirty="0"/>
          </a:p>
        </p:txBody>
      </p:sp>
      <p:sp>
        <p:nvSpPr>
          <p:cNvPr id="4" name="Segnaposto piè di pagina 3"/>
          <p:cNvSpPr>
            <a:spLocks noGrp="1"/>
          </p:cNvSpPr>
          <p:nvPr>
            <p:ph type="ftr" sz="quarter" idx="11"/>
          </p:nvPr>
        </p:nvSpPr>
        <p:spPr/>
        <p:txBody>
          <a:bodyPr/>
          <a:lstStyle>
            <a:extLst/>
          </a:lstStyle>
          <a:p>
            <a:endParaRPr lang="en-US" dirty="0"/>
          </a:p>
        </p:txBody>
      </p:sp>
      <p:sp>
        <p:nvSpPr>
          <p:cNvPr id="5" name="Segnaposto numero diapositiva 4"/>
          <p:cNvSpPr>
            <a:spLocks noGrp="1"/>
          </p:cNvSpPr>
          <p:nvPr>
            <p:ph type="sldNum" sz="quarter" idx="12"/>
          </p:nvPr>
        </p:nvSpPr>
        <p:spPr/>
        <p:txBody>
          <a:bodyPr/>
          <a:lstStyle>
            <a:extLst/>
          </a:lstStyle>
          <a:p>
            <a:fld id="{45CDEB41-0487-4344-8E91-E917CA24DD70}" type="slidenum">
              <a:rPr lang="en-US" smtClean="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Segnaposto data 1"/>
          <p:cNvSpPr>
            <a:spLocks noGrp="1"/>
          </p:cNvSpPr>
          <p:nvPr>
            <p:ph type="dt" sz="half" idx="10"/>
          </p:nvPr>
        </p:nvSpPr>
        <p:spPr/>
        <p:txBody>
          <a:bodyPr/>
          <a:lstStyle>
            <a:extLst/>
          </a:lstStyle>
          <a:p>
            <a:fld id="{A8898B17-27C6-47A1-A5B6-752DCEE74074}" type="datetimeFigureOut">
              <a:rPr lang="en-US" smtClean="0"/>
              <a:t>4/11/2011</a:t>
            </a:fld>
            <a:endParaRPr lang="en-US" dirty="0"/>
          </a:p>
        </p:txBody>
      </p:sp>
      <p:sp>
        <p:nvSpPr>
          <p:cNvPr id="3" name="Segnaposto piè di pagina 2"/>
          <p:cNvSpPr>
            <a:spLocks noGrp="1"/>
          </p:cNvSpPr>
          <p:nvPr>
            <p:ph type="ftr" sz="quarter" idx="11"/>
          </p:nvPr>
        </p:nvSpPr>
        <p:spPr/>
        <p:txBody>
          <a:bodyPr/>
          <a:lstStyle>
            <a:extLst/>
          </a:lstStyle>
          <a:p>
            <a:endParaRPr lang="en-US" dirty="0"/>
          </a:p>
        </p:txBody>
      </p:sp>
      <p:sp>
        <p:nvSpPr>
          <p:cNvPr id="4" name="Segnaposto numero diapositiva 3"/>
          <p:cNvSpPr>
            <a:spLocks noGrp="1"/>
          </p:cNvSpPr>
          <p:nvPr>
            <p:ph type="sldNum" sz="quarter" idx="12"/>
          </p:nvPr>
        </p:nvSpPr>
        <p:spPr/>
        <p:txBody>
          <a:bodyPr/>
          <a:lstStyle>
            <a:extLst/>
          </a:lstStyle>
          <a:p>
            <a:fld id="{45CDEB41-0487-4344-8E91-E917CA24DD70}" type="slidenum">
              <a:rPr lang="en-US" smtClean="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A8898B17-27C6-47A1-A5B6-752DCEE74074}" type="datetimeFigureOut">
              <a:rPr lang="en-US" smtClean="0"/>
              <a:t>4/11/2011</a:t>
            </a:fld>
            <a:endParaRPr lang="en-US" dirty="0"/>
          </a:p>
        </p:txBody>
      </p:sp>
      <p:sp>
        <p:nvSpPr>
          <p:cNvPr id="6" name="Segnaposto piè di pagina 5"/>
          <p:cNvSpPr>
            <a:spLocks noGrp="1"/>
          </p:cNvSpPr>
          <p:nvPr>
            <p:ph type="ftr" sz="quarter" idx="11"/>
          </p:nvPr>
        </p:nvSpPr>
        <p:spPr/>
        <p:txBody>
          <a:bodyPr/>
          <a:lstStyle>
            <a:extLst/>
          </a:lstStyle>
          <a:p>
            <a:endParaRPr lang="en-US" dirty="0"/>
          </a:p>
        </p:txBody>
      </p:sp>
      <p:sp>
        <p:nvSpPr>
          <p:cNvPr id="7" name="Segnaposto numero diapositiva 6"/>
          <p:cNvSpPr>
            <a:spLocks noGrp="1"/>
          </p:cNvSpPr>
          <p:nvPr>
            <p:ph type="sldNum" sz="quarter" idx="12"/>
          </p:nvPr>
        </p:nvSpPr>
        <p:spPr/>
        <p:txBody>
          <a:bodyPr/>
          <a:lstStyle>
            <a:extLst/>
          </a:lstStyle>
          <a:p>
            <a:fld id="{45CDEB41-0487-4344-8E91-E917CA24DD70}" type="slidenum">
              <a:rPr lang="en-US" smtClean="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ettangolo con singolo angolo arrotondat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A8898B17-27C6-47A1-A5B6-752DCEE74074}" type="datetimeFigureOut">
              <a:rPr lang="en-US" smtClean="0"/>
              <a:t>4/11/2011</a:t>
            </a:fld>
            <a:endParaRPr lang="en-US" dirty="0"/>
          </a:p>
        </p:txBody>
      </p:sp>
      <p:sp>
        <p:nvSpPr>
          <p:cNvPr id="6" name="Segnaposto piè di pagina 5"/>
          <p:cNvSpPr>
            <a:spLocks noGrp="1"/>
          </p:cNvSpPr>
          <p:nvPr>
            <p:ph type="ftr" sz="quarter" idx="11"/>
          </p:nvPr>
        </p:nvSpPr>
        <p:spPr/>
        <p:txBody>
          <a:bodyPr/>
          <a:lstStyle>
            <a:extLst/>
          </a:lstStyle>
          <a:p>
            <a:endParaRPr lang="en-US" dirty="0"/>
          </a:p>
        </p:txBody>
      </p:sp>
      <p:sp>
        <p:nvSpPr>
          <p:cNvPr id="7" name="Segnaposto numero diapositiva 6"/>
          <p:cNvSpPr>
            <a:spLocks noGrp="1"/>
          </p:cNvSpPr>
          <p:nvPr>
            <p:ph type="sldNum" sz="quarter" idx="12"/>
          </p:nvPr>
        </p:nvSpPr>
        <p:spPr/>
        <p:txBody>
          <a:bodyPr/>
          <a:lstStyle>
            <a:extLst/>
          </a:lstStyle>
          <a:p>
            <a:fld id="{45CDEB41-0487-4344-8E91-E917CA24DD70}" type="slidenum">
              <a:rPr lang="en-US" smtClean="0"/>
              <a:t>‹N›</a:t>
            </a:fld>
            <a:endParaRPr lang="en-US" dirty="0"/>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dirty="0" smtClean="0"/>
              <a:t>Fare clic sull'icona per inserire un'immagine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it-IT" smtClean="0"/>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8898B17-27C6-47A1-A5B6-752DCEE74074}" type="datetimeFigureOut">
              <a:rPr lang="en-US" smtClean="0"/>
              <a:t>4/11/2011</a:t>
            </a:fld>
            <a:endParaRPr lang="en-US" dirty="0"/>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5CDEB41-0487-4344-8E91-E917CA24DD70}" type="slidenum">
              <a:rPr lang="en-US" smtClean="0"/>
              <a:t>‹N›</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2.wdp"/><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gi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l="1837" t="29047" r="2552" b="23016"/>
          <a:stretch/>
        </p:blipFill>
        <p:spPr>
          <a:xfrm>
            <a:off x="2231571" y="2133600"/>
            <a:ext cx="4365171" cy="3287485"/>
          </a:xfrm>
          <a:prstGeom prst="rect">
            <a:avLst/>
          </a:prstGeom>
        </p:spPr>
      </p:pic>
      <p:sp>
        <p:nvSpPr>
          <p:cNvPr id="3" name="Sottotitolo 2"/>
          <p:cNvSpPr>
            <a:spLocks noGrp="1"/>
          </p:cNvSpPr>
          <p:nvPr>
            <p:ph type="subTitle" idx="1"/>
          </p:nvPr>
        </p:nvSpPr>
        <p:spPr>
          <a:xfrm>
            <a:off x="2133600" y="5638800"/>
            <a:ext cx="4343400" cy="609600"/>
          </a:xfrm>
        </p:spPr>
        <p:txBody>
          <a:bodyPr>
            <a:noAutofit/>
          </a:bodyPr>
          <a:lstStyle/>
          <a:p>
            <a:pPr algn="ctr"/>
            <a:r>
              <a:rPr lang="en-US" dirty="0">
                <a:solidFill>
                  <a:srgbClr val="FF6600"/>
                </a:solidFill>
              </a:rPr>
              <a:t>Massimo </a:t>
            </a:r>
            <a:r>
              <a:rPr lang="en-US" dirty="0" err="1">
                <a:solidFill>
                  <a:srgbClr val="FF6600"/>
                </a:solidFill>
              </a:rPr>
              <a:t>Tierno</a:t>
            </a:r>
            <a:endParaRPr lang="en-US" dirty="0">
              <a:solidFill>
                <a:srgbClr val="FF6600"/>
              </a:solidFill>
            </a:endParaRPr>
          </a:p>
          <a:p>
            <a:pPr algn="ctr"/>
            <a:r>
              <a:rPr lang="en-US" sz="1400" dirty="0">
                <a:solidFill>
                  <a:srgbClr val="FF6600"/>
                </a:solidFill>
              </a:rPr>
              <a:t>m.tierno@villaggioformazione.org</a:t>
            </a:r>
          </a:p>
          <a:p>
            <a:pPr algn="ctr"/>
            <a:endParaRPr lang="en-US" sz="1600" dirty="0">
              <a:solidFill>
                <a:srgbClr val="FF6600"/>
              </a:solidFill>
            </a:endParaRPr>
          </a:p>
        </p:txBody>
      </p:sp>
      <p:sp>
        <p:nvSpPr>
          <p:cNvPr id="5" name="CasellaDiTesto 4"/>
          <p:cNvSpPr txBox="1"/>
          <p:nvPr/>
        </p:nvSpPr>
        <p:spPr>
          <a:xfrm>
            <a:off x="1861456" y="530890"/>
            <a:ext cx="5105400" cy="1384995"/>
          </a:xfrm>
          <a:prstGeom prst="rect">
            <a:avLst/>
          </a:prstGeom>
          <a:noFill/>
        </p:spPr>
        <p:txBody>
          <a:bodyPr wrap="square" rtlCol="0">
            <a:spAutoFit/>
          </a:bodyPr>
          <a:lstStyle/>
          <a:p>
            <a:pPr algn="ctr"/>
            <a:r>
              <a:rPr lang="it-IT" sz="3200" dirty="0" smtClean="0">
                <a:solidFill>
                  <a:srgbClr val="F6820E"/>
                </a:solidFill>
              </a:rPr>
              <a:t>Opera Villaggio del Fanciullo</a:t>
            </a:r>
          </a:p>
          <a:p>
            <a:pPr algn="ctr"/>
            <a:r>
              <a:rPr lang="it-IT" sz="2000" dirty="0" smtClean="0">
                <a:solidFill>
                  <a:srgbClr val="F6820E"/>
                </a:solidFill>
              </a:rPr>
              <a:t>Trieste </a:t>
            </a:r>
            <a:r>
              <a:rPr lang="it-IT" sz="2000" dirty="0" err="1" smtClean="0">
                <a:solidFill>
                  <a:srgbClr val="F6820E"/>
                </a:solidFill>
              </a:rPr>
              <a:t>Italy</a:t>
            </a:r>
            <a:endParaRPr lang="it-IT" sz="2000" dirty="0">
              <a:solidFill>
                <a:srgbClr val="F6820E"/>
              </a:solidFill>
            </a:endParaRPr>
          </a:p>
        </p:txBody>
      </p:sp>
    </p:spTree>
    <p:extLst>
      <p:ext uri="{BB962C8B-B14F-4D97-AF65-F5344CB8AC3E}">
        <p14:creationId xmlns:p14="http://schemas.microsoft.com/office/powerpoint/2010/main" val="1812934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27679" t="11428" r="18750" b="33571"/>
          <a:stretch/>
        </p:blipFill>
        <p:spPr>
          <a:xfrm>
            <a:off x="5029200" y="1509592"/>
            <a:ext cx="3265714" cy="1676401"/>
          </a:xfrm>
          <a:prstGeom prst="rect">
            <a:avLst/>
          </a:prstGeom>
          <a:ln w="3175">
            <a:solidFill>
              <a:srgbClr val="FF6600"/>
            </a:solidFill>
          </a:ln>
        </p:spPr>
      </p:pic>
      <p:sp>
        <p:nvSpPr>
          <p:cNvPr id="5" name="Rettangolo 4"/>
          <p:cNvSpPr/>
          <p:nvPr/>
        </p:nvSpPr>
        <p:spPr>
          <a:xfrm>
            <a:off x="4996543" y="3352800"/>
            <a:ext cx="3396343" cy="954107"/>
          </a:xfrm>
          <a:prstGeom prst="rect">
            <a:avLst/>
          </a:prstGeom>
          <a:ln w="3175">
            <a:solidFill>
              <a:srgbClr val="FF6600"/>
            </a:solidFill>
          </a:ln>
        </p:spPr>
        <p:txBody>
          <a:bodyPr wrap="square">
            <a:spAutoFit/>
          </a:bodyPr>
          <a:lstStyle/>
          <a:p>
            <a:pPr algn="ctr"/>
            <a:endParaRPr lang="en-US" sz="800" dirty="0" smtClean="0">
              <a:solidFill>
                <a:srgbClr val="FF6600"/>
              </a:solidFill>
              <a:effectLst>
                <a:outerShdw blurRad="38100" dist="38100" dir="2700000" algn="tl">
                  <a:srgbClr val="000000">
                    <a:alpha val="43137"/>
                  </a:srgbClr>
                </a:outerShdw>
              </a:effectLst>
            </a:endParaRPr>
          </a:p>
          <a:p>
            <a:pPr algn="ctr"/>
            <a:r>
              <a:rPr lang="en-US" sz="1600" dirty="0" smtClean="0">
                <a:solidFill>
                  <a:srgbClr val="FF6600"/>
                </a:solidFill>
                <a:effectLst>
                  <a:outerShdw blurRad="38100" dist="38100" dir="2700000" algn="tl">
                    <a:srgbClr val="000000">
                      <a:alpha val="43137"/>
                    </a:srgbClr>
                  </a:outerShdw>
                </a:effectLst>
              </a:rPr>
              <a:t>We help them to play their trump card</a:t>
            </a:r>
            <a:br>
              <a:rPr lang="en-US" sz="1600" dirty="0" smtClean="0">
                <a:solidFill>
                  <a:srgbClr val="FF6600"/>
                </a:solidFill>
                <a:effectLst>
                  <a:outerShdw blurRad="38100" dist="38100" dir="2700000" algn="tl">
                    <a:srgbClr val="000000">
                      <a:alpha val="43137"/>
                    </a:srgbClr>
                  </a:outerShdw>
                </a:effectLst>
              </a:rPr>
            </a:br>
            <a:endParaRPr lang="en-US" sz="1600" dirty="0" smtClean="0">
              <a:solidFill>
                <a:srgbClr val="FF6600"/>
              </a:solidFill>
              <a:effectLst>
                <a:outerShdw blurRad="38100" dist="38100" dir="2700000" algn="tl">
                  <a:srgbClr val="000000">
                    <a:alpha val="43137"/>
                  </a:srgbClr>
                </a:outerShdw>
              </a:effectLst>
            </a:endParaRPr>
          </a:p>
        </p:txBody>
      </p:sp>
      <p:sp>
        <p:nvSpPr>
          <p:cNvPr id="7" name="Titolo 1"/>
          <p:cNvSpPr>
            <a:spLocks noGrp="1"/>
          </p:cNvSpPr>
          <p:nvPr>
            <p:ph type="title"/>
          </p:nvPr>
        </p:nvSpPr>
        <p:spPr>
          <a:xfrm>
            <a:off x="631371" y="5334000"/>
            <a:ext cx="8183880" cy="1051560"/>
          </a:xfrm>
        </p:spPr>
        <p:txBody>
          <a:bodyPr>
            <a:normAutofit fontScale="90000"/>
          </a:bodyPr>
          <a:lstStyle/>
          <a:p>
            <a:r>
              <a:rPr lang="en-US" dirty="0" smtClean="0"/>
              <a:t>Educational and Vocational Training Center</a:t>
            </a:r>
            <a:endParaRPr lang="en-US" dirty="0"/>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5181599"/>
            <a:ext cx="1200150" cy="1069225"/>
          </a:xfrm>
          <a:prstGeom prst="rect">
            <a:avLst/>
          </a:prstGeom>
        </p:spPr>
      </p:pic>
      <p:sp>
        <p:nvSpPr>
          <p:cNvPr id="9" name="Rettangolo 8"/>
          <p:cNvSpPr/>
          <p:nvPr/>
        </p:nvSpPr>
        <p:spPr>
          <a:xfrm>
            <a:off x="631369" y="1524000"/>
            <a:ext cx="4084347" cy="3323987"/>
          </a:xfrm>
          <a:prstGeom prst="rect">
            <a:avLst/>
          </a:prstGeom>
        </p:spPr>
        <p:txBody>
          <a:bodyPr wrap="square">
            <a:spAutoFit/>
          </a:bodyPr>
          <a:lstStyle/>
          <a:p>
            <a:endParaRPr lang="en-US" sz="1400" dirty="0" smtClean="0">
              <a:solidFill>
                <a:srgbClr val="FF6600"/>
              </a:solidFill>
              <a:effectLst/>
            </a:endParaRPr>
          </a:p>
          <a:p>
            <a:r>
              <a:rPr lang="en-US" sz="1400" dirty="0">
                <a:solidFill>
                  <a:srgbClr val="FF6600"/>
                </a:solidFill>
              </a:rPr>
              <a:t>CFP </a:t>
            </a:r>
            <a:r>
              <a:rPr lang="en-US" sz="1400" dirty="0" smtClean="0">
                <a:solidFill>
                  <a:srgbClr val="FF6600"/>
                </a:solidFill>
              </a:rPr>
              <a:t>makes </a:t>
            </a:r>
            <a:r>
              <a:rPr lang="en-US" sz="1400" dirty="0">
                <a:solidFill>
                  <a:srgbClr val="FF6600"/>
                </a:solidFill>
              </a:rPr>
              <a:t>vocational training a force to develop </a:t>
            </a:r>
            <a:r>
              <a:rPr lang="en-US" sz="1400" dirty="0" smtClean="0">
                <a:solidFill>
                  <a:srgbClr val="FF6600"/>
                </a:solidFill>
              </a:rPr>
              <a:t>total existence of a person though </a:t>
            </a:r>
            <a:r>
              <a:rPr lang="en-US" sz="1400" dirty="0">
                <a:solidFill>
                  <a:srgbClr val="FF6600"/>
                </a:solidFill>
              </a:rPr>
              <a:t>active participation and solidarity in the community</a:t>
            </a:r>
            <a:r>
              <a:rPr lang="en-US" sz="1400" dirty="0" smtClean="0">
                <a:solidFill>
                  <a:srgbClr val="FF6600"/>
                </a:solidFill>
              </a:rPr>
              <a:t>.</a:t>
            </a:r>
          </a:p>
          <a:p>
            <a:endParaRPr lang="en-US" sz="1400" dirty="0" smtClean="0">
              <a:solidFill>
                <a:srgbClr val="FF6600"/>
              </a:solidFill>
            </a:endParaRPr>
          </a:p>
          <a:p>
            <a:r>
              <a:rPr lang="en-US" sz="1400" dirty="0" smtClean="0">
                <a:solidFill>
                  <a:srgbClr val="FF6600"/>
                </a:solidFill>
              </a:rPr>
              <a:t>CFP is committed to educate through responsibility and mutual respect.</a:t>
            </a:r>
            <a:r>
              <a:rPr lang="en-US" sz="1400" dirty="0">
                <a:solidFill>
                  <a:srgbClr val="FF6600"/>
                </a:solidFill>
              </a:rPr>
              <a:t/>
            </a:r>
            <a:br>
              <a:rPr lang="en-US" sz="1400" dirty="0">
                <a:solidFill>
                  <a:srgbClr val="FF6600"/>
                </a:solidFill>
              </a:rPr>
            </a:br>
            <a:r>
              <a:rPr lang="en-US" sz="1400" dirty="0">
                <a:solidFill>
                  <a:srgbClr val="FF6600"/>
                </a:solidFill>
              </a:rPr>
              <a:t/>
            </a:r>
            <a:br>
              <a:rPr lang="en-US" sz="1400" dirty="0">
                <a:solidFill>
                  <a:srgbClr val="FF6600"/>
                </a:solidFill>
              </a:rPr>
            </a:br>
            <a:r>
              <a:rPr lang="en-US" sz="1400" dirty="0" smtClean="0">
                <a:solidFill>
                  <a:srgbClr val="FF6600"/>
                </a:solidFill>
                <a:effectLst/>
              </a:rPr>
              <a:t>Collaborations with organizations such as Aluscuola and Italian Technical Association for the Development of Flexo allows us to improve the quality of training, </a:t>
            </a:r>
            <a:r>
              <a:rPr lang="en-US" sz="1400" dirty="0" smtClean="0">
                <a:solidFill>
                  <a:srgbClr val="FF6600"/>
                </a:solidFill>
                <a:effectLst/>
              </a:rPr>
              <a:t>through </a:t>
            </a:r>
            <a:r>
              <a:rPr lang="en-US" sz="1400" dirty="0" smtClean="0">
                <a:solidFill>
                  <a:srgbClr val="FF6600"/>
                </a:solidFill>
                <a:effectLst/>
              </a:rPr>
              <a:t>updating of our teaching staff and the introduction of new technologies, </a:t>
            </a:r>
            <a:endParaRPr lang="en-US" sz="1400" dirty="0">
              <a:solidFill>
                <a:srgbClr val="FF6600"/>
              </a:solidFill>
              <a:effectLst/>
            </a:endParaRPr>
          </a:p>
        </p:txBody>
      </p:sp>
    </p:spTree>
    <p:extLst>
      <p:ext uri="{BB962C8B-B14F-4D97-AF65-F5344CB8AC3E}">
        <p14:creationId xmlns:p14="http://schemas.microsoft.com/office/powerpoint/2010/main" val="2569685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5029200" y="3505200"/>
            <a:ext cx="3396343" cy="584775"/>
          </a:xfrm>
          <a:prstGeom prst="rect">
            <a:avLst/>
          </a:prstGeom>
          <a:ln w="3175">
            <a:solidFill>
              <a:srgbClr val="FF6600"/>
            </a:solidFill>
          </a:ln>
        </p:spPr>
        <p:txBody>
          <a:bodyPr wrap="square">
            <a:spAutoFit/>
          </a:bodyPr>
          <a:lstStyle/>
          <a:p>
            <a:pPr algn="ctr"/>
            <a:endParaRPr lang="en-US" sz="800" dirty="0" smtClean="0">
              <a:solidFill>
                <a:srgbClr val="FF6600"/>
              </a:solidFill>
              <a:effectLst>
                <a:outerShdw blurRad="38100" dist="38100" dir="2700000" algn="tl">
                  <a:srgbClr val="000000">
                    <a:alpha val="43137"/>
                  </a:srgbClr>
                </a:outerShdw>
              </a:effectLst>
            </a:endParaRPr>
          </a:p>
          <a:p>
            <a:pPr algn="ctr"/>
            <a:r>
              <a:rPr lang="en-US" sz="1600" dirty="0" smtClean="0">
                <a:solidFill>
                  <a:srgbClr val="FF6600"/>
                </a:solidFill>
                <a:effectLst>
                  <a:outerShdw blurRad="38100" dist="38100" dir="2700000" algn="tl">
                    <a:srgbClr val="000000">
                      <a:alpha val="43137"/>
                    </a:srgbClr>
                  </a:outerShdw>
                </a:effectLst>
              </a:rPr>
              <a:t>An investment for the future</a:t>
            </a:r>
          </a:p>
          <a:p>
            <a:pPr algn="ctr"/>
            <a:endParaRPr lang="en-US" sz="800" dirty="0" smtClean="0">
              <a:solidFill>
                <a:srgbClr val="FF6600"/>
              </a:solidFill>
              <a:effectLst>
                <a:outerShdw blurRad="38100" dist="38100" dir="2700000" algn="tl">
                  <a:srgbClr val="000000">
                    <a:alpha val="43137"/>
                  </a:srgbClr>
                </a:outerShdw>
              </a:effectLst>
            </a:endParaRPr>
          </a:p>
        </p:txBody>
      </p:sp>
      <p:sp>
        <p:nvSpPr>
          <p:cNvPr id="7" name="Titolo 1"/>
          <p:cNvSpPr>
            <a:spLocks noGrp="1"/>
          </p:cNvSpPr>
          <p:nvPr>
            <p:ph type="title"/>
          </p:nvPr>
        </p:nvSpPr>
        <p:spPr>
          <a:xfrm>
            <a:off x="631371" y="5334000"/>
            <a:ext cx="8183880" cy="1051560"/>
          </a:xfrm>
        </p:spPr>
        <p:txBody>
          <a:bodyPr>
            <a:normAutofit fontScale="90000"/>
          </a:bodyPr>
          <a:lstStyle/>
          <a:p>
            <a:r>
              <a:rPr lang="en-US" dirty="0" smtClean="0"/>
              <a:t>Educational and Vocational Training Center</a:t>
            </a:r>
            <a:endParaRPr lang="en-US"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81599"/>
            <a:ext cx="1200150" cy="1069225"/>
          </a:xfrm>
          <a:prstGeom prst="rect">
            <a:avLst/>
          </a:prstGeom>
        </p:spPr>
      </p:pic>
      <p:sp>
        <p:nvSpPr>
          <p:cNvPr id="9" name="Rettangolo 8"/>
          <p:cNvSpPr/>
          <p:nvPr/>
        </p:nvSpPr>
        <p:spPr>
          <a:xfrm>
            <a:off x="631368" y="2812701"/>
            <a:ext cx="4084347" cy="1384995"/>
          </a:xfrm>
          <a:prstGeom prst="rect">
            <a:avLst/>
          </a:prstGeom>
        </p:spPr>
        <p:txBody>
          <a:bodyPr wrap="square">
            <a:spAutoFit/>
          </a:bodyPr>
          <a:lstStyle/>
          <a:p>
            <a:r>
              <a:rPr lang="en-US" sz="1400" dirty="0" smtClean="0">
                <a:solidFill>
                  <a:srgbClr val="FF6600"/>
                </a:solidFill>
                <a:effectLst/>
              </a:rPr>
              <a:t>The CFP has invested in renewable energy, promoting a post-graduate course for installers of photovoltaic panels. This initiative stems from the agreement with the major players in the field of sustainable development.</a:t>
            </a:r>
            <a:endParaRPr lang="en-US" sz="1400" dirty="0">
              <a:solidFill>
                <a:srgbClr val="FF6600"/>
              </a:solidFill>
              <a:effectLst/>
            </a:endParaRPr>
          </a:p>
        </p:txBody>
      </p:sp>
    </p:spTree>
    <p:extLst>
      <p:ext uri="{BB962C8B-B14F-4D97-AF65-F5344CB8AC3E}">
        <p14:creationId xmlns:p14="http://schemas.microsoft.com/office/powerpoint/2010/main" val="4029959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5387" y="1066800"/>
            <a:ext cx="8183880" cy="1051560"/>
          </a:xfrm>
        </p:spPr>
        <p:txBody>
          <a:bodyPr/>
          <a:lstStyle/>
          <a:p>
            <a:pPr algn="ctr"/>
            <a:r>
              <a:rPr lang="en-US" dirty="0" smtClean="0"/>
              <a:t>Thank you</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9743" y="2667000"/>
            <a:ext cx="1109854" cy="1321736"/>
          </a:xfrm>
          <a:prstGeom prst="rect">
            <a:avLst/>
          </a:prstGeom>
        </p:spPr>
      </p:pic>
      <p:sp>
        <p:nvSpPr>
          <p:cNvPr id="6" name="Sottotitolo 2"/>
          <p:cNvSpPr txBox="1">
            <a:spLocks/>
          </p:cNvSpPr>
          <p:nvPr/>
        </p:nvSpPr>
        <p:spPr>
          <a:xfrm>
            <a:off x="2209800" y="4648200"/>
            <a:ext cx="4343400" cy="9144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a:buNone/>
            </a:pPr>
            <a:r>
              <a:rPr lang="en-US" sz="2000" dirty="0" smtClean="0">
                <a:solidFill>
                  <a:srgbClr val="FF6600"/>
                </a:solidFill>
              </a:rPr>
              <a:t>Massimo Tierno</a:t>
            </a:r>
          </a:p>
          <a:p>
            <a:pPr marL="0" indent="0" algn="ctr">
              <a:buNone/>
            </a:pPr>
            <a:r>
              <a:rPr lang="en-US" sz="1400" dirty="0" smtClean="0">
                <a:solidFill>
                  <a:srgbClr val="FF6600"/>
                </a:solidFill>
              </a:rPr>
              <a:t>m.tierno@villaggioformazione.org</a:t>
            </a:r>
          </a:p>
          <a:p>
            <a:pPr algn="ctr"/>
            <a:endParaRPr lang="en-US" sz="1600" dirty="0">
              <a:solidFill>
                <a:srgbClr val="FF6600"/>
              </a:solidFill>
            </a:endParaRPr>
          </a:p>
        </p:txBody>
      </p:sp>
    </p:spTree>
    <p:extLst>
      <p:ext uri="{BB962C8B-B14F-4D97-AF65-F5344CB8AC3E}">
        <p14:creationId xmlns:p14="http://schemas.microsoft.com/office/powerpoint/2010/main" val="573570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25005" y="3730738"/>
            <a:ext cx="4979559" cy="1527061"/>
          </a:xfrm>
        </p:spPr>
        <p:txBody>
          <a:bodyPr>
            <a:noAutofit/>
          </a:bodyPr>
          <a:lstStyle/>
          <a:p>
            <a:pPr algn="just"/>
            <a:r>
              <a:rPr lang="en-US" sz="1400" b="0" dirty="0">
                <a:solidFill>
                  <a:srgbClr val="FF6600"/>
                </a:solidFill>
                <a:effectLst/>
              </a:rPr>
              <a:t>The </a:t>
            </a:r>
            <a:r>
              <a:rPr lang="en-US" sz="1400" b="0" dirty="0" err="1">
                <a:solidFill>
                  <a:srgbClr val="FF6600"/>
                </a:solidFill>
                <a:effectLst/>
              </a:rPr>
              <a:t>Villaggio</a:t>
            </a:r>
            <a:r>
              <a:rPr lang="en-US" sz="1400" b="0" dirty="0">
                <a:solidFill>
                  <a:srgbClr val="FF6600"/>
                </a:solidFill>
                <a:effectLst/>
              </a:rPr>
              <a:t> del </a:t>
            </a:r>
            <a:r>
              <a:rPr lang="en-US" sz="1400" b="0" dirty="0" err="1">
                <a:solidFill>
                  <a:srgbClr val="FF6600"/>
                </a:solidFill>
                <a:effectLst/>
              </a:rPr>
              <a:t>Fanciullo</a:t>
            </a:r>
            <a:r>
              <a:rPr lang="en-US" sz="1400" b="0" dirty="0">
                <a:solidFill>
                  <a:srgbClr val="FF6600"/>
                </a:solidFill>
                <a:effectLst/>
              </a:rPr>
              <a:t> was born in </a:t>
            </a:r>
            <a:r>
              <a:rPr lang="en-US" sz="1400" b="0" dirty="0" smtClean="0">
                <a:solidFill>
                  <a:srgbClr val="FF6600"/>
                </a:solidFill>
                <a:effectLst/>
              </a:rPr>
              <a:t>1949, thanks to the support of the Allied Military Government. It was founded with </a:t>
            </a:r>
            <a:r>
              <a:rPr lang="en-US" sz="1400" b="0" dirty="0">
                <a:solidFill>
                  <a:srgbClr val="FF6600"/>
                </a:solidFill>
                <a:effectLst/>
              </a:rPr>
              <a:t>the aim of </a:t>
            </a:r>
            <a:r>
              <a:rPr lang="en-US" sz="1400" b="0" dirty="0" smtClean="0">
                <a:solidFill>
                  <a:srgbClr val="FF6600"/>
                </a:solidFill>
                <a:effectLst/>
              </a:rPr>
              <a:t>provide hospitality to </a:t>
            </a:r>
            <a:r>
              <a:rPr lang="en-US" sz="1400" b="0" dirty="0">
                <a:solidFill>
                  <a:srgbClr val="FF6600"/>
                </a:solidFill>
                <a:effectLst/>
              </a:rPr>
              <a:t>young orphans and refugees of the </a:t>
            </a:r>
            <a:r>
              <a:rPr lang="en-US" sz="1400" b="0" dirty="0" smtClean="0">
                <a:solidFill>
                  <a:srgbClr val="FF6600"/>
                </a:solidFill>
                <a:effectLst/>
              </a:rPr>
              <a:t>Second World War</a:t>
            </a:r>
            <a:r>
              <a:rPr lang="en-US" sz="1400" b="0" dirty="0">
                <a:solidFill>
                  <a:srgbClr val="FF6600"/>
                </a:solidFill>
                <a:effectLst/>
              </a:rPr>
              <a:t> and ensure their social integration through vocational </a:t>
            </a:r>
            <a:r>
              <a:rPr lang="en-US" sz="1400" b="0" dirty="0" smtClean="0">
                <a:solidFill>
                  <a:srgbClr val="FF6600"/>
                </a:solidFill>
                <a:effectLst/>
              </a:rPr>
              <a:t>training. </a:t>
            </a:r>
            <a:endParaRPr lang="en-US" sz="1400" b="0" dirty="0">
              <a:solidFill>
                <a:srgbClr val="FF6600"/>
              </a:solidFill>
              <a:effectLst/>
            </a:endParaRPr>
          </a:p>
        </p:txBody>
      </p:sp>
      <p:pic>
        <p:nvPicPr>
          <p:cNvPr id="6" name="Immagine 5"/>
          <p:cNvPicPr>
            <a:picLocks noChangeAspect="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colorTemperature colorTemp="5900"/>
                    </a14:imgEffect>
                    <a14:imgEffect>
                      <a14:saturation sat="0"/>
                    </a14:imgEffect>
                  </a14:imgLayer>
                </a14:imgProps>
              </a:ext>
              <a:ext uri="{28A0092B-C50C-407E-A947-70E740481C1C}">
                <a14:useLocalDpi xmlns:a14="http://schemas.microsoft.com/office/drawing/2010/main" val="0"/>
              </a:ext>
            </a:extLst>
          </a:blip>
          <a:srcRect l="1721" t="33175" r="24608" b="32222"/>
          <a:stretch/>
        </p:blipFill>
        <p:spPr>
          <a:xfrm rot="11560777">
            <a:off x="3428042" y="933118"/>
            <a:ext cx="3194015" cy="2216171"/>
          </a:xfrm>
          <a:prstGeom prst="rect">
            <a:avLst/>
          </a:prstGeom>
          <a:ln>
            <a:noFill/>
          </a:ln>
          <a:effectLst>
            <a:softEdge rad="112500"/>
          </a:effectLst>
        </p:spPr>
      </p:pic>
      <p:pic>
        <p:nvPicPr>
          <p:cNvPr id="4" name="Immagine 3"/>
          <p:cNvPicPr>
            <a:picLocks noChangeAspect="1"/>
          </p:cNvPicPr>
          <p:nvPr/>
        </p:nvPicPr>
        <p:blipFill rotWithShape="1">
          <a:blip r:embed="rId4" cstate="print">
            <a:duotone>
              <a:prstClr val="black"/>
              <a:srgbClr val="D9C3A5">
                <a:tint val="50000"/>
                <a:satMod val="180000"/>
              </a:srgbClr>
            </a:duotone>
            <a:extLst>
              <a:ext uri="{BEBA8EAE-BF5A-486C-A8C5-ECC9F3942E4B}">
                <a14:imgProps xmlns:a14="http://schemas.microsoft.com/office/drawing/2010/main">
                  <a14:imgLayer r:embed="rId5">
                    <a14:imgEffect>
                      <a14:sharpenSoften amount="25000"/>
                    </a14:imgEffect>
                    <a14:imgEffect>
                      <a14:colorTemperature colorTemp="5900"/>
                    </a14:imgEffect>
                    <a14:imgEffect>
                      <a14:saturation sat="0"/>
                    </a14:imgEffect>
                  </a14:imgLayer>
                </a14:imgProps>
              </a:ext>
              <a:ext uri="{28A0092B-C50C-407E-A947-70E740481C1C}">
                <a14:useLocalDpi xmlns:a14="http://schemas.microsoft.com/office/drawing/2010/main" val="0"/>
              </a:ext>
            </a:extLst>
          </a:blip>
          <a:srcRect t="25874" r="6154" b="13333"/>
          <a:stretch/>
        </p:blipFill>
        <p:spPr>
          <a:xfrm rot="20607872">
            <a:off x="865735" y="1179935"/>
            <a:ext cx="2769119" cy="2202285"/>
          </a:xfrm>
          <a:prstGeom prst="rect">
            <a:avLst/>
          </a:prstGeom>
          <a:ln>
            <a:noFill/>
          </a:ln>
          <a:effectLst>
            <a:softEdge rad="112500"/>
          </a:effectLst>
        </p:spPr>
      </p:pic>
      <p:pic>
        <p:nvPicPr>
          <p:cNvPr id="5" name="Immagine 4"/>
          <p:cNvPicPr>
            <a:picLocks noChangeAspect="1"/>
          </p:cNvPicPr>
          <p:nvPr/>
        </p:nvPicPr>
        <p:blipFill rotWithShape="1">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colorTemperature colorTemp="5900"/>
                    </a14:imgEffect>
                    <a14:imgEffect>
                      <a14:saturation sat="0"/>
                    </a14:imgEffect>
                  </a14:imgLayer>
                </a14:imgProps>
              </a:ext>
              <a:ext uri="{28A0092B-C50C-407E-A947-70E740481C1C}">
                <a14:useLocalDpi xmlns:a14="http://schemas.microsoft.com/office/drawing/2010/main" val="0"/>
              </a:ext>
            </a:extLst>
          </a:blip>
          <a:srcRect l="4112" t="14445" r="7524" b="1429"/>
          <a:stretch/>
        </p:blipFill>
        <p:spPr>
          <a:xfrm rot="10427340">
            <a:off x="6437859" y="1478262"/>
            <a:ext cx="2096773" cy="2145347"/>
          </a:xfrm>
          <a:prstGeom prst="rect">
            <a:avLst/>
          </a:prstGeom>
          <a:ln>
            <a:noFill/>
          </a:ln>
          <a:effectLst>
            <a:softEdge rad="112500"/>
          </a:effectLst>
        </p:spPr>
      </p:pic>
      <p:sp>
        <p:nvSpPr>
          <p:cNvPr id="7" name="Titolo 12"/>
          <p:cNvSpPr txBox="1">
            <a:spLocks/>
          </p:cNvSpPr>
          <p:nvPr/>
        </p:nvSpPr>
        <p:spPr>
          <a:xfrm>
            <a:off x="502920" y="5105400"/>
            <a:ext cx="8183880"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dirty="0" smtClean="0">
                <a:solidFill>
                  <a:srgbClr val="FF6600"/>
                </a:solidFill>
              </a:rPr>
              <a:t>History</a:t>
            </a:r>
            <a:endParaRPr lang="en-US" dirty="0">
              <a:solidFill>
                <a:srgbClr val="FF6600"/>
              </a:solidFill>
            </a:endParaRPr>
          </a:p>
        </p:txBody>
      </p:sp>
    </p:spTree>
    <p:extLst>
      <p:ext uri="{BB962C8B-B14F-4D97-AF65-F5344CB8AC3E}">
        <p14:creationId xmlns:p14="http://schemas.microsoft.com/office/powerpoint/2010/main" val="732201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400" y="304800"/>
            <a:ext cx="7924438" cy="1143000"/>
          </a:xfrm>
        </p:spPr>
        <p:txBody>
          <a:bodyPr>
            <a:noAutofit/>
          </a:bodyPr>
          <a:lstStyle/>
          <a:p>
            <a:pPr algn="ctr"/>
            <a:r>
              <a:rPr lang="en-US" sz="1400" b="0" dirty="0">
                <a:solidFill>
                  <a:srgbClr val="FF6600"/>
                </a:solidFill>
                <a:effectLst/>
              </a:rPr>
              <a:t>Since its </a:t>
            </a:r>
            <a:r>
              <a:rPr lang="en-US" sz="1400" b="0" dirty="0" smtClean="0">
                <a:solidFill>
                  <a:srgbClr val="FF6600"/>
                </a:solidFill>
                <a:effectLst/>
              </a:rPr>
              <a:t>foundation the Opera </a:t>
            </a:r>
            <a:r>
              <a:rPr lang="en-US" sz="1400" b="0" dirty="0" err="1">
                <a:solidFill>
                  <a:srgbClr val="FF6600"/>
                </a:solidFill>
                <a:effectLst/>
              </a:rPr>
              <a:t>Villaggio</a:t>
            </a:r>
            <a:r>
              <a:rPr lang="en-US" sz="1400" b="0" dirty="0">
                <a:solidFill>
                  <a:srgbClr val="FF6600"/>
                </a:solidFill>
                <a:effectLst/>
              </a:rPr>
              <a:t> del </a:t>
            </a:r>
            <a:r>
              <a:rPr lang="en-US" sz="1400" b="0" dirty="0" err="1">
                <a:solidFill>
                  <a:srgbClr val="FF6600"/>
                </a:solidFill>
                <a:effectLst/>
              </a:rPr>
              <a:t>Fanciullo</a:t>
            </a:r>
            <a:r>
              <a:rPr lang="en-US" sz="1400" b="0" dirty="0">
                <a:solidFill>
                  <a:srgbClr val="FF6600"/>
                </a:solidFill>
                <a:effectLst/>
              </a:rPr>
              <a:t> is composed of three </a:t>
            </a:r>
            <a:r>
              <a:rPr lang="en-US" sz="1400" b="0" dirty="0" smtClean="0">
                <a:solidFill>
                  <a:srgbClr val="FF6600"/>
                </a:solidFill>
                <a:effectLst/>
              </a:rPr>
              <a:t>realities</a:t>
            </a:r>
            <a:r>
              <a:rPr lang="en-US" sz="1400" dirty="0">
                <a:solidFill>
                  <a:srgbClr val="FF6600"/>
                </a:solidFill>
                <a:effectLst/>
              </a:rPr>
              <a:t/>
            </a:r>
            <a:br>
              <a:rPr lang="en-US" sz="1400" dirty="0">
                <a:solidFill>
                  <a:srgbClr val="FF6600"/>
                </a:solidFill>
                <a:effectLst/>
              </a:rPr>
            </a:br>
            <a:r>
              <a:rPr lang="en-US" sz="1800" dirty="0"/>
              <a:t>  </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3040" y="3870353"/>
            <a:ext cx="2485972" cy="1860493"/>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631" y="1975209"/>
            <a:ext cx="2479548" cy="1848346"/>
          </a:xfrm>
          <a:prstGeom prst="rect">
            <a:avLst/>
          </a:prstGeom>
        </p:spPr>
      </p:pic>
      <p:pic>
        <p:nvPicPr>
          <p:cNvPr id="8" name="Immagin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14400" y="1926772"/>
            <a:ext cx="2511184" cy="1825699"/>
          </a:xfrm>
          <a:prstGeom prst="rect">
            <a:avLst/>
          </a:prstGeom>
        </p:spPr>
      </p:pic>
      <p:sp>
        <p:nvSpPr>
          <p:cNvPr id="9" name="Rettangolo 8"/>
          <p:cNvSpPr/>
          <p:nvPr/>
        </p:nvSpPr>
        <p:spPr>
          <a:xfrm>
            <a:off x="1533952" y="1404539"/>
            <a:ext cx="1272079" cy="338554"/>
          </a:xfrm>
          <a:prstGeom prst="rect">
            <a:avLst/>
          </a:prstGeom>
          <a:solidFill>
            <a:schemeClr val="bg1">
              <a:lumMod val="85000"/>
            </a:schemeClr>
          </a:solidFill>
          <a:ln w="3175">
            <a:solidFill>
              <a:srgbClr val="FF6600"/>
            </a:solidFill>
          </a:ln>
        </p:spPr>
        <p:txBody>
          <a:bodyPr wrap="none">
            <a:spAutoFit/>
          </a:bodyPr>
          <a:lstStyle/>
          <a:p>
            <a:pPr algn="ctr"/>
            <a:r>
              <a:rPr lang="en-US" sz="1600" dirty="0" smtClean="0">
                <a:solidFill>
                  <a:srgbClr val="FF6600"/>
                </a:solidFill>
              </a:rPr>
              <a:t>Hospitality</a:t>
            </a:r>
          </a:p>
        </p:txBody>
      </p:sp>
      <p:pic>
        <p:nvPicPr>
          <p:cNvPr id="10" name="Immagin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400" y="4953000"/>
            <a:ext cx="1109854" cy="1321736"/>
          </a:xfrm>
          <a:prstGeom prst="rect">
            <a:avLst/>
          </a:prstGeom>
        </p:spPr>
      </p:pic>
      <p:sp>
        <p:nvSpPr>
          <p:cNvPr id="12" name="Rettangolo 11"/>
          <p:cNvSpPr/>
          <p:nvPr/>
        </p:nvSpPr>
        <p:spPr>
          <a:xfrm>
            <a:off x="5989788" y="1421698"/>
            <a:ext cx="1277915" cy="338554"/>
          </a:xfrm>
          <a:prstGeom prst="rect">
            <a:avLst/>
          </a:prstGeom>
          <a:solidFill>
            <a:schemeClr val="bg1">
              <a:lumMod val="85000"/>
            </a:schemeClr>
          </a:solidFill>
          <a:ln w="3175">
            <a:solidFill>
              <a:srgbClr val="FF6600"/>
            </a:solidFill>
          </a:ln>
        </p:spPr>
        <p:txBody>
          <a:bodyPr wrap="none">
            <a:spAutoFit/>
          </a:bodyPr>
          <a:lstStyle/>
          <a:p>
            <a:pPr algn="ctr"/>
            <a:r>
              <a:rPr lang="en-US" sz="1600" dirty="0" smtClean="0">
                <a:solidFill>
                  <a:srgbClr val="FF6600"/>
                </a:solidFill>
              </a:rPr>
              <a:t>Production</a:t>
            </a:r>
          </a:p>
        </p:txBody>
      </p:sp>
      <p:sp>
        <p:nvSpPr>
          <p:cNvPr id="13" name="Rettangolo 12"/>
          <p:cNvSpPr/>
          <p:nvPr/>
        </p:nvSpPr>
        <p:spPr>
          <a:xfrm>
            <a:off x="2637073" y="4051277"/>
            <a:ext cx="3817905" cy="338554"/>
          </a:xfrm>
          <a:prstGeom prst="rect">
            <a:avLst/>
          </a:prstGeom>
          <a:solidFill>
            <a:schemeClr val="bg1">
              <a:lumMod val="85000"/>
            </a:schemeClr>
          </a:solidFill>
          <a:ln w="3175">
            <a:solidFill>
              <a:srgbClr val="FF6600"/>
            </a:solidFill>
          </a:ln>
        </p:spPr>
        <p:txBody>
          <a:bodyPr wrap="none">
            <a:spAutoFit/>
          </a:bodyPr>
          <a:lstStyle/>
          <a:p>
            <a:pPr algn="ctr"/>
            <a:r>
              <a:rPr lang="en-US" sz="1600" dirty="0" smtClean="0">
                <a:solidFill>
                  <a:srgbClr val="FF6600"/>
                </a:solidFill>
              </a:rPr>
              <a:t>Educational and Vocational training</a:t>
            </a:r>
          </a:p>
        </p:txBody>
      </p:sp>
    </p:spTree>
    <p:extLst>
      <p:ext uri="{BB962C8B-B14F-4D97-AF65-F5344CB8AC3E}">
        <p14:creationId xmlns:p14="http://schemas.microsoft.com/office/powerpoint/2010/main" val="1944151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9709" r="12017"/>
          <a:stretch/>
        </p:blipFill>
        <p:spPr>
          <a:xfrm>
            <a:off x="5042817" y="1726292"/>
            <a:ext cx="3325566" cy="2943679"/>
          </a:xfrm>
        </p:spPr>
      </p:pic>
      <p:sp>
        <p:nvSpPr>
          <p:cNvPr id="5" name="Rettangolo 4"/>
          <p:cNvSpPr/>
          <p:nvPr/>
        </p:nvSpPr>
        <p:spPr>
          <a:xfrm>
            <a:off x="685800" y="2209800"/>
            <a:ext cx="4191000" cy="2185214"/>
          </a:xfrm>
          <a:prstGeom prst="rect">
            <a:avLst/>
          </a:prstGeom>
        </p:spPr>
        <p:txBody>
          <a:bodyPr wrap="square">
            <a:spAutoFit/>
          </a:bodyPr>
          <a:lstStyle/>
          <a:p>
            <a:pPr>
              <a:spcAft>
                <a:spcPts val="1200"/>
              </a:spcAft>
            </a:pPr>
            <a:r>
              <a:rPr lang="en-US" sz="1400" b="0" dirty="0" smtClean="0">
                <a:solidFill>
                  <a:srgbClr val="FF6600"/>
                </a:solidFill>
                <a:effectLst/>
              </a:rPr>
              <a:t>In its 9300 </a:t>
            </a:r>
            <a:r>
              <a:rPr lang="en-US" sz="1400" dirty="0" smtClean="0">
                <a:solidFill>
                  <a:srgbClr val="FF6600"/>
                </a:solidFill>
              </a:rPr>
              <a:t>m</a:t>
            </a:r>
            <a:r>
              <a:rPr lang="en-US" sz="1400" baseline="30000" dirty="0" smtClean="0">
                <a:solidFill>
                  <a:srgbClr val="FF6600"/>
                </a:solidFill>
              </a:rPr>
              <a:t>2</a:t>
            </a:r>
            <a:r>
              <a:rPr lang="en-US" sz="1400" dirty="0" smtClean="0">
                <a:solidFill>
                  <a:srgbClr val="FF6600"/>
                </a:solidFill>
              </a:rPr>
              <a:t> </a:t>
            </a:r>
            <a:r>
              <a:rPr lang="en-US" sz="1400" dirty="0">
                <a:solidFill>
                  <a:srgbClr val="FF6600"/>
                </a:solidFill>
              </a:rPr>
              <a:t>c</a:t>
            </a:r>
            <a:r>
              <a:rPr lang="en-US" sz="1400" dirty="0" smtClean="0">
                <a:solidFill>
                  <a:srgbClr val="FF6600"/>
                </a:solidFill>
              </a:rPr>
              <a:t>ampus, the </a:t>
            </a:r>
            <a:r>
              <a:rPr lang="en-US" sz="1400" dirty="0" err="1" smtClean="0">
                <a:solidFill>
                  <a:srgbClr val="FF6600"/>
                </a:solidFill>
              </a:rPr>
              <a:t>Villaggio</a:t>
            </a:r>
            <a:r>
              <a:rPr lang="en-US" sz="1400" dirty="0" smtClean="0">
                <a:solidFill>
                  <a:srgbClr val="FF6600"/>
                </a:solidFill>
              </a:rPr>
              <a:t> del </a:t>
            </a:r>
            <a:r>
              <a:rPr lang="en-US" sz="1400" dirty="0" err="1" smtClean="0">
                <a:solidFill>
                  <a:srgbClr val="FF6600"/>
                </a:solidFill>
              </a:rPr>
              <a:t>Fanciullo</a:t>
            </a:r>
            <a:r>
              <a:rPr lang="en-US" sz="1400" dirty="0" smtClean="0">
                <a:solidFill>
                  <a:srgbClr val="FF6600"/>
                </a:solidFill>
              </a:rPr>
              <a:t> hosts:</a:t>
            </a:r>
          </a:p>
          <a:p>
            <a:pPr marL="285750" indent="-285750">
              <a:buFont typeface="Arial" charset="0"/>
              <a:buChar char="•"/>
            </a:pPr>
            <a:r>
              <a:rPr lang="en-US" sz="1400" dirty="0" smtClean="0">
                <a:solidFill>
                  <a:srgbClr val="FF6600"/>
                </a:solidFill>
              </a:rPr>
              <a:t>12 buildings,</a:t>
            </a:r>
          </a:p>
          <a:p>
            <a:pPr marL="285750" indent="-285750">
              <a:buFont typeface="Arial" charset="0"/>
              <a:buChar char="•"/>
            </a:pPr>
            <a:r>
              <a:rPr lang="en-US" sz="1400" dirty="0" smtClean="0">
                <a:solidFill>
                  <a:srgbClr val="FF6600"/>
                </a:solidFill>
              </a:rPr>
              <a:t>one sport center, </a:t>
            </a:r>
          </a:p>
          <a:p>
            <a:pPr marL="285750" indent="-285750">
              <a:buFont typeface="Arial" charset="0"/>
              <a:buChar char="•"/>
            </a:pPr>
            <a:r>
              <a:rPr lang="en-US" sz="1400" dirty="0" smtClean="0">
                <a:solidFill>
                  <a:srgbClr val="FF6600"/>
                </a:solidFill>
              </a:rPr>
              <a:t>two tennis courts, </a:t>
            </a:r>
          </a:p>
          <a:p>
            <a:pPr marL="285750" indent="-285750">
              <a:buFont typeface="Arial" charset="0"/>
              <a:buChar char="•"/>
            </a:pPr>
            <a:r>
              <a:rPr lang="en-US" sz="1400" dirty="0" smtClean="0">
                <a:solidFill>
                  <a:srgbClr val="FF6600"/>
                </a:solidFill>
              </a:rPr>
              <a:t>one soccer field,</a:t>
            </a:r>
          </a:p>
          <a:p>
            <a:pPr marL="285750" indent="-285750">
              <a:buFont typeface="Arial" charset="0"/>
              <a:buChar char="•"/>
            </a:pPr>
            <a:r>
              <a:rPr lang="en-US" sz="1400" dirty="0" smtClean="0">
                <a:solidFill>
                  <a:srgbClr val="FF6600"/>
                </a:solidFill>
              </a:rPr>
              <a:t>3 basketball courts,</a:t>
            </a:r>
          </a:p>
          <a:p>
            <a:pPr marL="285750" indent="-285750">
              <a:buFont typeface="Arial" charset="0"/>
              <a:buChar char="•"/>
            </a:pPr>
            <a:r>
              <a:rPr lang="en-US" sz="1400" dirty="0" smtClean="0">
                <a:solidFill>
                  <a:srgbClr val="FF6600"/>
                </a:solidFill>
              </a:rPr>
              <a:t>The International School of Trieste,</a:t>
            </a:r>
          </a:p>
          <a:p>
            <a:pPr marL="285750" indent="-285750">
              <a:buFont typeface="Arial" charset="0"/>
              <a:buChar char="•"/>
            </a:pPr>
            <a:r>
              <a:rPr lang="en-US" sz="1400" dirty="0" smtClean="0">
                <a:solidFill>
                  <a:srgbClr val="FF6600"/>
                </a:solidFill>
              </a:rPr>
              <a:t>94 employees.</a:t>
            </a:r>
            <a:endParaRPr lang="en-US" sz="1400" dirty="0">
              <a:solidFill>
                <a:srgbClr val="FF6600"/>
              </a:solidFill>
            </a:endParaRPr>
          </a:p>
        </p:txBody>
      </p:sp>
      <p:sp>
        <p:nvSpPr>
          <p:cNvPr id="6" name="CasellaDiTesto 5"/>
          <p:cNvSpPr txBox="1"/>
          <p:nvPr/>
        </p:nvSpPr>
        <p:spPr>
          <a:xfrm>
            <a:off x="5769429" y="4495800"/>
            <a:ext cx="1828800" cy="584775"/>
          </a:xfrm>
          <a:prstGeom prst="rect">
            <a:avLst/>
          </a:prstGeom>
          <a:noFill/>
          <a:ln w="3175">
            <a:solidFill>
              <a:srgbClr val="FF6600"/>
            </a:solidFill>
          </a:ln>
        </p:spPr>
        <p:txBody>
          <a:bodyPr wrap="square" rtlCol="0">
            <a:spAutoFit/>
          </a:bodyPr>
          <a:lstStyle/>
          <a:p>
            <a:endParaRPr lang="en-US" sz="800" dirty="0" smtClean="0">
              <a:solidFill>
                <a:srgbClr val="FF6600"/>
              </a:solidFill>
            </a:endParaRPr>
          </a:p>
          <a:p>
            <a:pPr algn="ctr"/>
            <a:r>
              <a:rPr lang="en-US" sz="1600" dirty="0" smtClean="0">
                <a:solidFill>
                  <a:srgbClr val="FF6600"/>
                </a:solidFill>
              </a:rPr>
              <a:t>The Campus</a:t>
            </a:r>
          </a:p>
          <a:p>
            <a:pPr algn="ctr"/>
            <a:endParaRPr lang="en-US" sz="800" dirty="0">
              <a:solidFill>
                <a:srgbClr val="FF6600"/>
              </a:solidFill>
            </a:endParaRPr>
          </a:p>
        </p:txBody>
      </p:sp>
      <p:sp>
        <p:nvSpPr>
          <p:cNvPr id="12" name="Titolo 12"/>
          <p:cNvSpPr>
            <a:spLocks noGrp="1"/>
          </p:cNvSpPr>
          <p:nvPr>
            <p:ph type="title"/>
          </p:nvPr>
        </p:nvSpPr>
        <p:spPr>
          <a:xfrm>
            <a:off x="457200" y="5142836"/>
            <a:ext cx="8183880" cy="1051560"/>
          </a:xfrm>
        </p:spPr>
        <p:txBody>
          <a:bodyPr/>
          <a:lstStyle/>
          <a:p>
            <a:r>
              <a:rPr lang="en-US" dirty="0" smtClean="0">
                <a:solidFill>
                  <a:srgbClr val="FF6600"/>
                </a:solidFill>
              </a:rPr>
              <a:t>The campus</a:t>
            </a:r>
            <a:endParaRPr lang="en-US" dirty="0">
              <a:solidFill>
                <a:srgbClr val="FF6600"/>
              </a:solidFill>
            </a:endParaRPr>
          </a:p>
        </p:txBody>
      </p:sp>
    </p:spTree>
    <p:extLst>
      <p:ext uri="{BB962C8B-B14F-4D97-AF65-F5344CB8AC3E}">
        <p14:creationId xmlns:p14="http://schemas.microsoft.com/office/powerpoint/2010/main" val="1959599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950248"/>
            <a:ext cx="264636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magine 6"/>
          <p:cNvPicPr/>
          <p:nvPr/>
        </p:nvPicPr>
        <p:blipFill rotWithShape="1">
          <a:blip r:embed="rId3"/>
          <a:srcRect l="45228" t="31339" r="24863" b="9401"/>
          <a:stretch/>
        </p:blipFill>
        <p:spPr bwMode="auto">
          <a:xfrm rot="1237811">
            <a:off x="4056930" y="3098519"/>
            <a:ext cx="2462646" cy="2743200"/>
          </a:xfrm>
          <a:prstGeom prst="rect">
            <a:avLst/>
          </a:prstGeom>
          <a:ln>
            <a:noFill/>
          </a:ln>
          <a:extLst>
            <a:ext uri="{53640926-AAD7-44D8-BBD7-CCE9431645EC}">
              <a14:shadowObscured xmlns:a14="http://schemas.microsoft.com/office/drawing/2010/main"/>
            </a:ext>
          </a:extLst>
        </p:spPr>
      </p:pic>
      <p:sp>
        <p:nvSpPr>
          <p:cNvPr id="8" name="Rettangolo 7"/>
          <p:cNvSpPr/>
          <p:nvPr/>
        </p:nvSpPr>
        <p:spPr>
          <a:xfrm>
            <a:off x="716253" y="1981025"/>
            <a:ext cx="4572000" cy="2246769"/>
          </a:xfrm>
          <a:prstGeom prst="rect">
            <a:avLst/>
          </a:prstGeom>
        </p:spPr>
        <p:txBody>
          <a:bodyPr>
            <a:spAutoFit/>
          </a:bodyPr>
          <a:lstStyle/>
          <a:p>
            <a:pPr>
              <a:spcAft>
                <a:spcPts val="1200"/>
              </a:spcAft>
            </a:pPr>
            <a:r>
              <a:rPr lang="en-US" sz="1400" dirty="0">
                <a:solidFill>
                  <a:srgbClr val="FF6600"/>
                </a:solidFill>
              </a:rPr>
              <a:t>I</a:t>
            </a:r>
            <a:r>
              <a:rPr lang="en-US" sz="1400" b="0" dirty="0" smtClean="0">
                <a:solidFill>
                  <a:srgbClr val="FF6600"/>
                </a:solidFill>
                <a:effectLst/>
              </a:rPr>
              <a:t>n the Friuli </a:t>
            </a:r>
            <a:r>
              <a:rPr lang="en-US" sz="1400" b="0" dirty="0" err="1" smtClean="0">
                <a:solidFill>
                  <a:srgbClr val="FF6600"/>
                </a:solidFill>
                <a:effectLst/>
              </a:rPr>
              <a:t>Venezia</a:t>
            </a:r>
            <a:r>
              <a:rPr lang="en-US" sz="1400" b="0" dirty="0" smtClean="0">
                <a:solidFill>
                  <a:srgbClr val="FF6600"/>
                </a:solidFill>
                <a:effectLst/>
              </a:rPr>
              <a:t> Giulia Region are:</a:t>
            </a:r>
          </a:p>
          <a:p>
            <a:pPr marL="285750" indent="-285750">
              <a:buFont typeface="Arial" pitchFamily="34" charset="0"/>
              <a:buChar char="•"/>
            </a:pPr>
            <a:r>
              <a:rPr lang="en-US" sz="1400" dirty="0" smtClean="0">
                <a:solidFill>
                  <a:srgbClr val="FF6600"/>
                </a:solidFill>
              </a:rPr>
              <a:t>Companies,</a:t>
            </a:r>
          </a:p>
          <a:p>
            <a:pPr marL="285750" indent="-285750">
              <a:buFont typeface="Arial" pitchFamily="34" charset="0"/>
              <a:buChar char="•"/>
            </a:pPr>
            <a:r>
              <a:rPr lang="en-US" sz="1400" dirty="0" smtClean="0">
                <a:solidFill>
                  <a:srgbClr val="FF6600"/>
                </a:solidFill>
              </a:rPr>
              <a:t>Public </a:t>
            </a:r>
            <a:r>
              <a:rPr lang="en-US" sz="1400" dirty="0">
                <a:solidFill>
                  <a:srgbClr val="FF6600"/>
                </a:solidFill>
              </a:rPr>
              <a:t>and private </a:t>
            </a:r>
            <a:r>
              <a:rPr lang="en-US" sz="1400" dirty="0" smtClean="0">
                <a:solidFill>
                  <a:srgbClr val="FF6600"/>
                </a:solidFill>
              </a:rPr>
              <a:t>social associations,</a:t>
            </a:r>
          </a:p>
          <a:p>
            <a:pPr marL="285750" indent="-285750">
              <a:buFont typeface="Arial" pitchFamily="34" charset="0"/>
              <a:buChar char="•"/>
            </a:pPr>
            <a:r>
              <a:rPr lang="en-US" sz="1400" dirty="0" smtClean="0">
                <a:solidFill>
                  <a:srgbClr val="FF6600"/>
                </a:solidFill>
              </a:rPr>
              <a:t>Schools </a:t>
            </a:r>
            <a:r>
              <a:rPr lang="en-US" sz="1400" dirty="0">
                <a:solidFill>
                  <a:srgbClr val="FF6600"/>
                </a:solidFill>
              </a:rPr>
              <a:t>and training </a:t>
            </a:r>
            <a:r>
              <a:rPr lang="en-US" sz="1400" dirty="0" smtClean="0">
                <a:solidFill>
                  <a:srgbClr val="FF6600"/>
                </a:solidFill>
              </a:rPr>
              <a:t>centers</a:t>
            </a:r>
          </a:p>
          <a:p>
            <a:pPr marL="285750" indent="-285750">
              <a:buFont typeface="Arial" pitchFamily="34" charset="0"/>
              <a:buChar char="•"/>
            </a:pPr>
            <a:r>
              <a:rPr lang="en-US" sz="1400" dirty="0" smtClean="0">
                <a:solidFill>
                  <a:srgbClr val="FF6600"/>
                </a:solidFill>
              </a:rPr>
              <a:t>Social h</a:t>
            </a:r>
            <a:r>
              <a:rPr lang="en-US" sz="1400" dirty="0">
                <a:solidFill>
                  <a:srgbClr val="FF6600"/>
                </a:solidFill>
              </a:rPr>
              <a:t>o</a:t>
            </a:r>
            <a:r>
              <a:rPr lang="en-US" sz="1400" dirty="0" smtClean="0">
                <a:solidFill>
                  <a:srgbClr val="FF6600"/>
                </a:solidFill>
              </a:rPr>
              <a:t>st communities</a:t>
            </a:r>
          </a:p>
          <a:p>
            <a:pPr marL="285750" indent="-285750">
              <a:buFont typeface="Arial" pitchFamily="34" charset="0"/>
              <a:buChar char="•"/>
            </a:pPr>
            <a:r>
              <a:rPr lang="en-US" sz="1400" dirty="0" smtClean="0">
                <a:solidFill>
                  <a:srgbClr val="FF6600"/>
                </a:solidFill>
              </a:rPr>
              <a:t>Ministry </a:t>
            </a:r>
            <a:r>
              <a:rPr lang="en-US" sz="1400" dirty="0">
                <a:solidFill>
                  <a:srgbClr val="FF6600"/>
                </a:solidFill>
              </a:rPr>
              <a:t>of </a:t>
            </a:r>
            <a:r>
              <a:rPr lang="en-US" sz="1400" dirty="0" smtClean="0">
                <a:solidFill>
                  <a:srgbClr val="FF6600"/>
                </a:solidFill>
              </a:rPr>
              <a:t>Justice</a:t>
            </a:r>
          </a:p>
          <a:p>
            <a:pPr marL="285750" indent="-285750">
              <a:buFont typeface="Arial" pitchFamily="34" charset="0"/>
              <a:buChar char="•"/>
            </a:pPr>
            <a:r>
              <a:rPr lang="en-US" sz="1400" dirty="0" smtClean="0">
                <a:solidFill>
                  <a:srgbClr val="FF6600"/>
                </a:solidFill>
              </a:rPr>
              <a:t>Prison of Trieste</a:t>
            </a:r>
            <a:endParaRPr lang="en-US" sz="1400" dirty="0">
              <a:solidFill>
                <a:srgbClr val="FF6600"/>
              </a:solidFill>
            </a:endParaRPr>
          </a:p>
          <a:p>
            <a:endParaRPr lang="en-US" sz="1400" b="0" dirty="0" smtClean="0">
              <a:solidFill>
                <a:srgbClr val="FF6600"/>
              </a:solidFill>
              <a:effectLst/>
            </a:endParaRPr>
          </a:p>
          <a:p>
            <a:endParaRPr lang="en-US" dirty="0"/>
          </a:p>
        </p:txBody>
      </p:sp>
      <p:sp>
        <p:nvSpPr>
          <p:cNvPr id="12" name="Freccia curva 11"/>
          <p:cNvSpPr/>
          <p:nvPr/>
        </p:nvSpPr>
        <p:spPr>
          <a:xfrm rot="10800000" flipV="1">
            <a:off x="5824984" y="3279791"/>
            <a:ext cx="788651" cy="951913"/>
          </a:xfrm>
          <a:prstGeom prst="bentArrow">
            <a:avLst>
              <a:gd name="adj1" fmla="val 8207"/>
              <a:gd name="adj2" fmla="val 15338"/>
              <a:gd name="adj3" fmla="val 9588"/>
              <a:gd name="adj4" fmla="val 43750"/>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n>
                <a:solidFill>
                  <a:srgbClr val="FF6600"/>
                </a:solidFill>
              </a:ln>
              <a:solidFill>
                <a:schemeClr val="tx1"/>
              </a:solidFill>
            </a:endParaRPr>
          </a:p>
        </p:txBody>
      </p:sp>
      <p:pic>
        <p:nvPicPr>
          <p:cNvPr id="9" name="Immagine 8"/>
          <p:cNvPicPr>
            <a:picLocks noChangeAspect="1"/>
          </p:cNvPicPr>
          <p:nvPr/>
        </p:nvPicPr>
        <p:blipFill rotWithShape="1">
          <a:blip r:embed="rId4">
            <a:extLst>
              <a:ext uri="{28A0092B-C50C-407E-A947-70E740481C1C}">
                <a14:useLocalDpi xmlns:a14="http://schemas.microsoft.com/office/drawing/2010/main" val="0"/>
              </a:ext>
            </a:extLst>
          </a:blip>
          <a:srcRect l="42164" t="3306" r="38743" b="76122"/>
          <a:stretch/>
        </p:blipFill>
        <p:spPr>
          <a:xfrm>
            <a:off x="6172766" y="3886200"/>
            <a:ext cx="762000" cy="820973"/>
          </a:xfrm>
          <a:prstGeom prst="rect">
            <a:avLst/>
          </a:prstGeom>
          <a:ln w="3175">
            <a:solidFill>
              <a:srgbClr val="FF6600"/>
            </a:solidFill>
          </a:ln>
        </p:spPr>
      </p:pic>
      <p:sp>
        <p:nvSpPr>
          <p:cNvPr id="13" name="Titolo 12"/>
          <p:cNvSpPr>
            <a:spLocks noGrp="1"/>
          </p:cNvSpPr>
          <p:nvPr>
            <p:ph type="title"/>
          </p:nvPr>
        </p:nvSpPr>
        <p:spPr>
          <a:xfrm>
            <a:off x="533400" y="5136042"/>
            <a:ext cx="8183880" cy="1051560"/>
          </a:xfrm>
        </p:spPr>
        <p:txBody>
          <a:bodyPr/>
          <a:lstStyle/>
          <a:p>
            <a:r>
              <a:rPr lang="en-US" dirty="0" smtClean="0">
                <a:solidFill>
                  <a:srgbClr val="FF6600"/>
                </a:solidFill>
              </a:rPr>
              <a:t>Stakeholders</a:t>
            </a:r>
            <a:endParaRPr lang="en-US" dirty="0">
              <a:solidFill>
                <a:srgbClr val="FF6600"/>
              </a:solidFill>
            </a:endParaRPr>
          </a:p>
        </p:txBody>
      </p:sp>
      <p:sp>
        <p:nvSpPr>
          <p:cNvPr id="14" name="CasellaDiTesto 13"/>
          <p:cNvSpPr txBox="1"/>
          <p:nvPr/>
        </p:nvSpPr>
        <p:spPr>
          <a:xfrm>
            <a:off x="6858000" y="4227794"/>
            <a:ext cx="1274890" cy="276999"/>
          </a:xfrm>
          <a:prstGeom prst="rect">
            <a:avLst/>
          </a:prstGeom>
          <a:noFill/>
          <a:ln w="3175">
            <a:solidFill>
              <a:srgbClr val="FF6600"/>
            </a:solidFill>
          </a:ln>
        </p:spPr>
        <p:txBody>
          <a:bodyPr wrap="square" rtlCol="0">
            <a:spAutoFit/>
          </a:bodyPr>
          <a:lstStyle/>
          <a:p>
            <a:pPr algn="ctr"/>
            <a:r>
              <a:rPr lang="en-US" sz="1200" dirty="0" smtClean="0">
                <a:solidFill>
                  <a:srgbClr val="FF6600"/>
                </a:solidFill>
              </a:rPr>
              <a:t>FVG Region</a:t>
            </a:r>
            <a:endParaRPr lang="en-US" sz="800" dirty="0">
              <a:solidFill>
                <a:srgbClr val="FF6600"/>
              </a:solidFill>
            </a:endParaRPr>
          </a:p>
        </p:txBody>
      </p:sp>
    </p:spTree>
    <p:extLst>
      <p:ext uri="{BB962C8B-B14F-4D97-AF65-F5344CB8AC3E}">
        <p14:creationId xmlns:p14="http://schemas.microsoft.com/office/powerpoint/2010/main" val="3574890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3400" y="5105400"/>
            <a:ext cx="8183880" cy="1051560"/>
          </a:xfrm>
        </p:spPr>
        <p:txBody>
          <a:bodyPr/>
          <a:lstStyle/>
          <a:p>
            <a:r>
              <a:rPr lang="en-US" dirty="0" smtClean="0"/>
              <a:t>Educational </a:t>
            </a:r>
            <a:r>
              <a:rPr lang="en-US" dirty="0"/>
              <a:t>C</a:t>
            </a:r>
            <a:r>
              <a:rPr lang="en-US" dirty="0" smtClean="0"/>
              <a:t>ommunity</a:t>
            </a:r>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340429"/>
            <a:ext cx="2900149" cy="1943100"/>
          </a:xfrm>
          <a:prstGeom prst="rect">
            <a:avLst/>
          </a:prstGeom>
        </p:spPr>
      </p:pic>
      <p:sp>
        <p:nvSpPr>
          <p:cNvPr id="6" name="Rettangolo 5"/>
          <p:cNvSpPr/>
          <p:nvPr/>
        </p:nvSpPr>
        <p:spPr>
          <a:xfrm>
            <a:off x="609600" y="1676400"/>
            <a:ext cx="4669971" cy="3539430"/>
          </a:xfrm>
          <a:prstGeom prst="rect">
            <a:avLst/>
          </a:prstGeom>
        </p:spPr>
        <p:txBody>
          <a:bodyPr wrap="square">
            <a:spAutoFit/>
          </a:bodyPr>
          <a:lstStyle/>
          <a:p>
            <a:r>
              <a:rPr lang="en-US" sz="1400" dirty="0" smtClean="0">
                <a:solidFill>
                  <a:srgbClr val="FF6600"/>
                </a:solidFill>
              </a:rPr>
              <a:t>The Educational Community of the “Opera </a:t>
            </a:r>
            <a:r>
              <a:rPr lang="en-US" sz="1400" dirty="0" err="1" smtClean="0">
                <a:solidFill>
                  <a:srgbClr val="FF6600"/>
                </a:solidFill>
              </a:rPr>
              <a:t>Villaggio</a:t>
            </a:r>
            <a:r>
              <a:rPr lang="en-US" sz="1400" dirty="0" smtClean="0">
                <a:solidFill>
                  <a:srgbClr val="FF6600"/>
                </a:solidFill>
              </a:rPr>
              <a:t> del </a:t>
            </a:r>
            <a:r>
              <a:rPr lang="en-US" sz="1400" dirty="0" err="1" smtClean="0">
                <a:solidFill>
                  <a:srgbClr val="FF6600"/>
                </a:solidFill>
              </a:rPr>
              <a:t>Fanciullo</a:t>
            </a:r>
            <a:r>
              <a:rPr lang="en-US" sz="1400" dirty="0" smtClean="0">
                <a:solidFill>
                  <a:srgbClr val="FF6600"/>
                </a:solidFill>
              </a:rPr>
              <a:t>” hosts adolescents </a:t>
            </a:r>
            <a:r>
              <a:rPr lang="en-US" sz="1400" dirty="0">
                <a:solidFill>
                  <a:srgbClr val="FF6600"/>
                </a:solidFill>
              </a:rPr>
              <a:t>and young adult males, aged between 12 and </a:t>
            </a:r>
            <a:r>
              <a:rPr lang="en-US" sz="1400" dirty="0" smtClean="0">
                <a:solidFill>
                  <a:srgbClr val="FF6600"/>
                </a:solidFill>
              </a:rPr>
              <a:t>21 years, </a:t>
            </a:r>
            <a:r>
              <a:rPr lang="en-US" sz="1400" dirty="0">
                <a:solidFill>
                  <a:srgbClr val="FF6600"/>
                </a:solidFill>
              </a:rPr>
              <a:t>who are in distress and </a:t>
            </a:r>
            <a:r>
              <a:rPr lang="en-US" sz="1400" dirty="0" smtClean="0">
                <a:solidFill>
                  <a:srgbClr val="FF6600"/>
                </a:solidFill>
              </a:rPr>
              <a:t>deviance:</a:t>
            </a:r>
          </a:p>
          <a:p>
            <a:endParaRPr lang="en-US" sz="1400" dirty="0">
              <a:solidFill>
                <a:srgbClr val="FF6600"/>
              </a:solidFill>
            </a:endParaRPr>
          </a:p>
          <a:p>
            <a:pPr marL="285750" indent="-285750">
              <a:buFont typeface="Arial" pitchFamily="34" charset="0"/>
              <a:buChar char="•"/>
            </a:pPr>
            <a:r>
              <a:rPr lang="en-US" sz="1400" dirty="0">
                <a:solidFill>
                  <a:srgbClr val="FF6600"/>
                </a:solidFill>
              </a:rPr>
              <a:t>children </a:t>
            </a:r>
            <a:r>
              <a:rPr lang="en-US" sz="1400" dirty="0" smtClean="0">
                <a:solidFill>
                  <a:srgbClr val="FF6600"/>
                </a:solidFill>
              </a:rPr>
              <a:t>who come from </a:t>
            </a:r>
            <a:r>
              <a:rPr lang="en-US" sz="1400" dirty="0">
                <a:solidFill>
                  <a:srgbClr val="FF6600"/>
                </a:solidFill>
              </a:rPr>
              <a:t>difficult family </a:t>
            </a:r>
            <a:r>
              <a:rPr lang="en-US" sz="1400" dirty="0" smtClean="0">
                <a:solidFill>
                  <a:srgbClr val="FF6600"/>
                </a:solidFill>
              </a:rPr>
              <a:t>situations,</a:t>
            </a:r>
          </a:p>
          <a:p>
            <a:pPr marL="285750" indent="-285750">
              <a:buFont typeface="Arial" pitchFamily="34" charset="0"/>
              <a:buChar char="•"/>
            </a:pPr>
            <a:r>
              <a:rPr lang="en-US" sz="1400" dirty="0" smtClean="0">
                <a:solidFill>
                  <a:srgbClr val="FF6600"/>
                </a:solidFill>
              </a:rPr>
              <a:t>minors </a:t>
            </a:r>
            <a:r>
              <a:rPr lang="en-US" sz="1400" dirty="0">
                <a:solidFill>
                  <a:srgbClr val="FF6600"/>
                </a:solidFill>
              </a:rPr>
              <a:t>under civil proceedings issued by the Juvenile Court and handed over to </a:t>
            </a:r>
            <a:r>
              <a:rPr lang="en-US" sz="1400" dirty="0" smtClean="0">
                <a:solidFill>
                  <a:srgbClr val="FF6600"/>
                </a:solidFill>
              </a:rPr>
              <a:t>Social Services,</a:t>
            </a:r>
          </a:p>
          <a:p>
            <a:pPr marL="285750" indent="-285750">
              <a:buFont typeface="Arial" pitchFamily="34" charset="0"/>
              <a:buChar char="•"/>
            </a:pPr>
            <a:r>
              <a:rPr lang="en-US" sz="1400" dirty="0">
                <a:solidFill>
                  <a:srgbClr val="FF6600"/>
                </a:solidFill>
              </a:rPr>
              <a:t>children who come from the phenomenon of illegal </a:t>
            </a:r>
            <a:r>
              <a:rPr lang="en-US" sz="1400" dirty="0" smtClean="0">
                <a:solidFill>
                  <a:srgbClr val="FF6600"/>
                </a:solidFill>
              </a:rPr>
              <a:t>immigration,</a:t>
            </a:r>
          </a:p>
          <a:p>
            <a:pPr marL="285750" indent="-285750">
              <a:buFont typeface="Arial" pitchFamily="34" charset="0"/>
              <a:buChar char="•"/>
            </a:pPr>
            <a:r>
              <a:rPr lang="en-US" sz="1400" dirty="0" smtClean="0">
                <a:solidFill>
                  <a:srgbClr val="FF6600"/>
                </a:solidFill>
              </a:rPr>
              <a:t>juvenile </a:t>
            </a:r>
            <a:r>
              <a:rPr lang="en-US" sz="1400" dirty="0">
                <a:solidFill>
                  <a:srgbClr val="FF6600"/>
                </a:solidFill>
              </a:rPr>
              <a:t>offenders for whom it is prescribed by the </a:t>
            </a:r>
            <a:r>
              <a:rPr lang="en-US" sz="1400" dirty="0" smtClean="0">
                <a:solidFill>
                  <a:srgbClr val="FF6600"/>
                </a:solidFill>
              </a:rPr>
              <a:t>Juvenile Court </a:t>
            </a:r>
            <a:r>
              <a:rPr lang="en-US" sz="1400" dirty="0">
                <a:solidFill>
                  <a:srgbClr val="FF6600"/>
                </a:solidFill>
              </a:rPr>
              <a:t>placement in </a:t>
            </a:r>
            <a:r>
              <a:rPr lang="en-US" sz="1400" dirty="0" smtClean="0">
                <a:solidFill>
                  <a:srgbClr val="FF6600"/>
                </a:solidFill>
              </a:rPr>
              <a:t>community.</a:t>
            </a:r>
            <a:r>
              <a:rPr lang="en-US" sz="1400" dirty="0">
                <a:solidFill>
                  <a:srgbClr val="FF6600"/>
                </a:solidFill>
              </a:rPr>
              <a:t/>
            </a:r>
            <a:br>
              <a:rPr lang="en-US" sz="1400" dirty="0">
                <a:solidFill>
                  <a:srgbClr val="FF6600"/>
                </a:solidFill>
              </a:rPr>
            </a:br>
            <a:endParaRPr lang="en-US" sz="1400" dirty="0">
              <a:solidFill>
                <a:srgbClr val="FF6600"/>
              </a:solidFill>
            </a:endParaRPr>
          </a:p>
          <a:p>
            <a:endParaRPr lang="en-US" sz="1400" dirty="0">
              <a:solidFill>
                <a:srgbClr val="FF6600"/>
              </a:solidFill>
            </a:endParaRP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593" y="5226716"/>
            <a:ext cx="1159007" cy="1032570"/>
          </a:xfrm>
          <a:prstGeom prst="rect">
            <a:avLst/>
          </a:prstGeom>
        </p:spPr>
      </p:pic>
    </p:spTree>
    <p:extLst>
      <p:ext uri="{BB962C8B-B14F-4D97-AF65-F5344CB8AC3E}">
        <p14:creationId xmlns:p14="http://schemas.microsoft.com/office/powerpoint/2010/main" val="2103322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Typography Enterprise</a:t>
            </a:r>
            <a:endParaRPr lang="en-US" dirty="0"/>
          </a:p>
        </p:txBody>
      </p:sp>
      <p:sp>
        <p:nvSpPr>
          <p:cNvPr id="4" name="Rettangolo 3"/>
          <p:cNvSpPr/>
          <p:nvPr/>
        </p:nvSpPr>
        <p:spPr>
          <a:xfrm>
            <a:off x="598714" y="1072039"/>
            <a:ext cx="4267200" cy="4185761"/>
          </a:xfrm>
          <a:prstGeom prst="rect">
            <a:avLst/>
          </a:prstGeom>
        </p:spPr>
        <p:txBody>
          <a:bodyPr wrap="square">
            <a:spAutoFit/>
          </a:bodyPr>
          <a:lstStyle/>
          <a:p>
            <a:r>
              <a:rPr lang="en-US" sz="1400" dirty="0" smtClean="0">
                <a:solidFill>
                  <a:srgbClr val="FF6600"/>
                </a:solidFill>
              </a:rPr>
              <a:t>The Typography Enterprise of the “Opera </a:t>
            </a:r>
            <a:r>
              <a:rPr lang="en-US" sz="1400" dirty="0" err="1" smtClean="0">
                <a:solidFill>
                  <a:srgbClr val="FF6600"/>
                </a:solidFill>
              </a:rPr>
              <a:t>Villaggio</a:t>
            </a:r>
            <a:r>
              <a:rPr lang="en-US" sz="1400" dirty="0" smtClean="0">
                <a:solidFill>
                  <a:srgbClr val="FF6600"/>
                </a:solidFill>
              </a:rPr>
              <a:t> del </a:t>
            </a:r>
            <a:r>
              <a:rPr lang="en-US" sz="1400" dirty="0" err="1" smtClean="0">
                <a:solidFill>
                  <a:srgbClr val="FF6600"/>
                </a:solidFill>
              </a:rPr>
              <a:t>Fanciullo</a:t>
            </a:r>
            <a:r>
              <a:rPr lang="en-US" sz="1400" smtClean="0">
                <a:solidFill>
                  <a:srgbClr val="FF6600"/>
                </a:solidFill>
              </a:rPr>
              <a:t>”.</a:t>
            </a:r>
          </a:p>
          <a:p>
            <a:endParaRPr lang="en-US" sz="1400" dirty="0" smtClean="0">
              <a:solidFill>
                <a:srgbClr val="FF6600"/>
              </a:solidFill>
            </a:endParaRPr>
          </a:p>
          <a:p>
            <a:r>
              <a:rPr lang="en-US" sz="1400" dirty="0" smtClean="0">
                <a:solidFill>
                  <a:srgbClr val="FF6600"/>
                </a:solidFill>
                <a:effectLst>
                  <a:outerShdw blurRad="38100" dist="38100" dir="2700000" algn="tl">
                    <a:srgbClr val="000000">
                      <a:alpha val="43137"/>
                    </a:srgbClr>
                  </a:outerShdw>
                </a:effectLst>
              </a:rPr>
              <a:t>The technology:</a:t>
            </a:r>
          </a:p>
          <a:p>
            <a:r>
              <a:rPr lang="en-US" sz="1400" dirty="0" smtClean="0">
                <a:solidFill>
                  <a:srgbClr val="FF6600"/>
                </a:solidFill>
              </a:rPr>
              <a:t>The </a:t>
            </a:r>
            <a:r>
              <a:rPr lang="en-US" sz="1400" dirty="0">
                <a:solidFill>
                  <a:srgbClr val="FF6600"/>
                </a:solidFill>
              </a:rPr>
              <a:t>main activity is based on sheet-fed offset printing press. The unique press in the Friuli </a:t>
            </a:r>
            <a:br>
              <a:rPr lang="en-US" sz="1400" dirty="0">
                <a:solidFill>
                  <a:srgbClr val="FF6600"/>
                </a:solidFill>
              </a:rPr>
            </a:br>
            <a:r>
              <a:rPr lang="en-US" sz="1400" dirty="0" err="1">
                <a:solidFill>
                  <a:srgbClr val="FF6600"/>
                </a:solidFill>
              </a:rPr>
              <a:t>Venezia</a:t>
            </a:r>
            <a:r>
              <a:rPr lang="en-US" sz="1400" dirty="0">
                <a:solidFill>
                  <a:srgbClr val="FF6600"/>
                </a:solidFill>
              </a:rPr>
              <a:t> Giulia Region for printing on coated paper. </a:t>
            </a:r>
            <a:r>
              <a:rPr lang="en-US" sz="1400" dirty="0" smtClean="0">
                <a:solidFill>
                  <a:srgbClr val="FF6600"/>
                </a:solidFill>
              </a:rPr>
              <a:t>The </a:t>
            </a:r>
            <a:r>
              <a:rPr lang="en-US" sz="1400" dirty="0">
                <a:solidFill>
                  <a:srgbClr val="FF6600"/>
                </a:solidFill>
              </a:rPr>
              <a:t>packaging lines are a staple and allow us to work booklets, shrink-wrap and single-copy mailing</a:t>
            </a:r>
            <a:r>
              <a:rPr lang="en-US" sz="1400" dirty="0" smtClean="0">
                <a:solidFill>
                  <a:srgbClr val="FF6600"/>
                </a:solidFill>
              </a:rPr>
              <a:t>.</a:t>
            </a:r>
          </a:p>
          <a:p>
            <a:endParaRPr lang="en-US" sz="1400" dirty="0" smtClean="0">
              <a:solidFill>
                <a:srgbClr val="FF6600"/>
              </a:solidFill>
            </a:endParaRPr>
          </a:p>
          <a:p>
            <a:r>
              <a:rPr lang="en-US" sz="1400" dirty="0" smtClean="0">
                <a:solidFill>
                  <a:srgbClr val="FF6600"/>
                </a:solidFill>
                <a:effectLst>
                  <a:outerShdw blurRad="38100" dist="38100" dir="2700000" algn="tl">
                    <a:srgbClr val="000000">
                      <a:alpha val="43137"/>
                    </a:srgbClr>
                  </a:outerShdw>
                </a:effectLst>
              </a:rPr>
              <a:t>The customers:</a:t>
            </a:r>
            <a:r>
              <a:rPr lang="en-US" sz="1400" dirty="0" smtClean="0">
                <a:solidFill>
                  <a:srgbClr val="FF6600"/>
                </a:solidFill>
                <a:effectLst/>
              </a:rPr>
              <a:t/>
            </a:r>
            <a:br>
              <a:rPr lang="en-US" sz="1400" dirty="0" smtClean="0">
                <a:solidFill>
                  <a:srgbClr val="FF6600"/>
                </a:solidFill>
                <a:effectLst/>
              </a:rPr>
            </a:br>
            <a:r>
              <a:rPr lang="en-US" sz="1400" dirty="0" smtClean="0">
                <a:solidFill>
                  <a:srgbClr val="FF6600"/>
                </a:solidFill>
                <a:effectLst/>
              </a:rPr>
              <a:t>The most important customers are: the University of Trieste, the Friuli </a:t>
            </a:r>
            <a:r>
              <a:rPr lang="en-US" sz="1400" dirty="0" err="1" smtClean="0">
                <a:solidFill>
                  <a:srgbClr val="FF6600"/>
                </a:solidFill>
                <a:effectLst/>
              </a:rPr>
              <a:t>Venezia</a:t>
            </a:r>
            <a:r>
              <a:rPr lang="en-US" sz="1400" dirty="0" smtClean="0">
                <a:solidFill>
                  <a:srgbClr val="FF6600"/>
                </a:solidFill>
                <a:effectLst/>
              </a:rPr>
              <a:t> Giulia Region, the Ministry of Foreign Affairs, the </a:t>
            </a:r>
            <a:r>
              <a:rPr lang="en-US" sz="1400" dirty="0" err="1" smtClean="0">
                <a:solidFill>
                  <a:srgbClr val="FF6600"/>
                </a:solidFill>
                <a:effectLst/>
              </a:rPr>
              <a:t>Superintendency</a:t>
            </a:r>
            <a:r>
              <a:rPr lang="en-US" sz="1400" dirty="0" smtClean="0">
                <a:solidFill>
                  <a:srgbClr val="FF6600"/>
                </a:solidFill>
                <a:effectLst/>
              </a:rPr>
              <a:t> of Fine Arts, two regional newspapers and also the diocesan weekly </a:t>
            </a:r>
            <a:r>
              <a:rPr lang="en-US" sz="1400" dirty="0" smtClean="0">
                <a:solidFill>
                  <a:srgbClr val="FF6600"/>
                </a:solidFill>
                <a:effectLst/>
              </a:rPr>
              <a:t>“</a:t>
            </a:r>
            <a:r>
              <a:rPr lang="en-US" sz="1400" dirty="0" smtClean="0">
                <a:solidFill>
                  <a:srgbClr val="FF6600"/>
                </a:solidFill>
              </a:rPr>
              <a:t>Vita </a:t>
            </a:r>
            <a:r>
              <a:rPr lang="en-US" sz="1400" dirty="0" err="1" smtClean="0">
                <a:solidFill>
                  <a:srgbClr val="FF6600"/>
                </a:solidFill>
              </a:rPr>
              <a:t>Nuova</a:t>
            </a:r>
            <a:r>
              <a:rPr lang="en-US" sz="1400" dirty="0" smtClean="0">
                <a:solidFill>
                  <a:srgbClr val="FF6600"/>
                </a:solidFill>
                <a:effectLst/>
              </a:rPr>
              <a:t>".</a:t>
            </a:r>
            <a:endParaRPr lang="en-US" sz="1400" dirty="0" smtClean="0">
              <a:solidFill>
                <a:srgbClr val="FF6600"/>
              </a:solidFill>
            </a:endParaRPr>
          </a:p>
          <a:p>
            <a:endParaRPr lang="en-US" sz="1400" dirty="0">
              <a:solidFill>
                <a:srgbClr val="FF6600"/>
              </a:solidFill>
            </a:endParaRPr>
          </a:p>
        </p:txBody>
      </p:sp>
      <p:sp>
        <p:nvSpPr>
          <p:cNvPr id="5" name="Rettangolo 4"/>
          <p:cNvSpPr/>
          <p:nvPr/>
        </p:nvSpPr>
        <p:spPr>
          <a:xfrm>
            <a:off x="5107987" y="3962400"/>
            <a:ext cx="3396343" cy="954107"/>
          </a:xfrm>
          <a:prstGeom prst="rect">
            <a:avLst/>
          </a:prstGeom>
          <a:ln w="3175">
            <a:solidFill>
              <a:srgbClr val="FF6600"/>
            </a:solidFill>
          </a:ln>
        </p:spPr>
        <p:txBody>
          <a:bodyPr wrap="square">
            <a:spAutoFit/>
          </a:bodyPr>
          <a:lstStyle/>
          <a:p>
            <a:pPr algn="ctr"/>
            <a:r>
              <a:rPr lang="en-US" sz="1400" dirty="0" smtClean="0">
                <a:solidFill>
                  <a:srgbClr val="FF6600"/>
                </a:solidFill>
                <a:effectLst>
                  <a:outerShdw blurRad="38100" dist="38100" dir="2700000" algn="tl">
                    <a:srgbClr val="000000">
                      <a:alpha val="43137"/>
                    </a:srgbClr>
                  </a:outerShdw>
                </a:effectLst>
              </a:rPr>
              <a:t>The team:</a:t>
            </a:r>
          </a:p>
          <a:p>
            <a:pPr algn="ctr"/>
            <a:r>
              <a:rPr lang="en-US" sz="1400" dirty="0" smtClean="0">
                <a:solidFill>
                  <a:srgbClr val="FF6600"/>
                </a:solidFill>
              </a:rPr>
              <a:t>Include a </a:t>
            </a:r>
            <a:r>
              <a:rPr lang="en-US" sz="1400" dirty="0">
                <a:solidFill>
                  <a:srgbClr val="FF6600"/>
                </a:solidFill>
              </a:rPr>
              <a:t>graphic layout </a:t>
            </a:r>
            <a:r>
              <a:rPr lang="en-US" sz="1400" dirty="0" smtClean="0">
                <a:solidFill>
                  <a:srgbClr val="FF6600"/>
                </a:solidFill>
              </a:rPr>
              <a:t>artists group </a:t>
            </a:r>
            <a:r>
              <a:rPr lang="en-US" sz="1400" dirty="0">
                <a:solidFill>
                  <a:srgbClr val="FF6600"/>
                </a:solidFill>
              </a:rPr>
              <a:t>that can meet any customer need</a:t>
            </a:r>
            <a:r>
              <a:rPr lang="en-US" sz="1400" dirty="0" smtClean="0">
                <a:solidFill>
                  <a:srgbClr val="FF6600"/>
                </a:solidFill>
              </a:rPr>
              <a:t>.</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1971" y="1685060"/>
            <a:ext cx="2748376" cy="2048740"/>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9548" y="5257800"/>
            <a:ext cx="1214782" cy="1143000"/>
          </a:xfrm>
          <a:prstGeom prst="rect">
            <a:avLst/>
          </a:prstGeom>
        </p:spPr>
      </p:pic>
    </p:spTree>
    <p:extLst>
      <p:ext uri="{BB962C8B-B14F-4D97-AF65-F5344CB8AC3E}">
        <p14:creationId xmlns:p14="http://schemas.microsoft.com/office/powerpoint/2010/main" val="555218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1371" y="5334000"/>
            <a:ext cx="8183880" cy="1051560"/>
          </a:xfrm>
        </p:spPr>
        <p:txBody>
          <a:bodyPr>
            <a:normAutofit fontScale="90000"/>
          </a:bodyPr>
          <a:lstStyle/>
          <a:p>
            <a:r>
              <a:rPr lang="en-US" dirty="0" smtClean="0"/>
              <a:t>Educational and Vocational Training Center</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81600"/>
            <a:ext cx="1200150" cy="1069225"/>
          </a:xfrm>
          <a:prstGeom prst="rect">
            <a:avLst/>
          </a:prstGeom>
        </p:spPr>
      </p:pic>
      <p:sp>
        <p:nvSpPr>
          <p:cNvPr id="6" name="Rettangolo 5"/>
          <p:cNvSpPr/>
          <p:nvPr/>
        </p:nvSpPr>
        <p:spPr>
          <a:xfrm>
            <a:off x="609600" y="2090184"/>
            <a:ext cx="4084347" cy="2246769"/>
          </a:xfrm>
          <a:prstGeom prst="rect">
            <a:avLst/>
          </a:prstGeom>
        </p:spPr>
        <p:txBody>
          <a:bodyPr wrap="square">
            <a:spAutoFit/>
          </a:bodyPr>
          <a:lstStyle/>
          <a:p>
            <a:r>
              <a:rPr lang="en-US" sz="1400" dirty="0" smtClean="0">
                <a:solidFill>
                  <a:srgbClr val="FF6600"/>
                </a:solidFill>
                <a:effectLst/>
              </a:rPr>
              <a:t>The Vocational Training Center of the “Opera </a:t>
            </a:r>
            <a:r>
              <a:rPr lang="en-US" sz="1400" dirty="0" err="1" smtClean="0">
                <a:solidFill>
                  <a:srgbClr val="FF6600"/>
                </a:solidFill>
                <a:effectLst/>
              </a:rPr>
              <a:t>Villaggio</a:t>
            </a:r>
            <a:r>
              <a:rPr lang="en-US" sz="1400" dirty="0" smtClean="0">
                <a:solidFill>
                  <a:srgbClr val="FF6600"/>
                </a:solidFill>
                <a:effectLst/>
              </a:rPr>
              <a:t> del </a:t>
            </a:r>
            <a:r>
              <a:rPr lang="en-US" sz="1400" dirty="0" err="1" smtClean="0">
                <a:solidFill>
                  <a:srgbClr val="FF6600"/>
                </a:solidFill>
                <a:effectLst/>
              </a:rPr>
              <a:t>Fanciullo</a:t>
            </a:r>
            <a:r>
              <a:rPr lang="en-US" sz="1400" dirty="0" smtClean="0">
                <a:solidFill>
                  <a:srgbClr val="FF6600"/>
                </a:solidFill>
                <a:effectLst/>
              </a:rPr>
              <a:t>” has modern structures and innovative equipment in order to ensure training in step with the times.</a:t>
            </a:r>
            <a:br>
              <a:rPr lang="en-US" sz="1400" dirty="0" smtClean="0">
                <a:solidFill>
                  <a:srgbClr val="FF6600"/>
                </a:solidFill>
                <a:effectLst/>
              </a:rPr>
            </a:br>
            <a:r>
              <a:rPr lang="en-US" sz="1400" dirty="0" smtClean="0">
                <a:solidFill>
                  <a:srgbClr val="FF6600"/>
                </a:solidFill>
                <a:effectLst/>
              </a:rPr>
              <a:t/>
            </a:r>
            <a:br>
              <a:rPr lang="en-US" sz="1400" dirty="0" smtClean="0">
                <a:solidFill>
                  <a:srgbClr val="FF6600"/>
                </a:solidFill>
                <a:effectLst/>
              </a:rPr>
            </a:br>
            <a:r>
              <a:rPr lang="en-US" sz="1400" dirty="0" smtClean="0">
                <a:solidFill>
                  <a:srgbClr val="FF6600"/>
                </a:solidFill>
                <a:effectLst/>
              </a:rPr>
              <a:t>The sectors in which it carries out its educational activities are mainly the graphics, printing, mechanics, catering and information technology.</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753" y="685800"/>
            <a:ext cx="3497942" cy="1057275"/>
          </a:xfrm>
          <a:prstGeom prst="rect">
            <a:avLst/>
          </a:prstGeom>
          <a:ln>
            <a:noFill/>
          </a:ln>
          <a:effectLst>
            <a:softEdge rad="112500"/>
          </a:effectLst>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371" y="681208"/>
            <a:ext cx="3497943" cy="1035844"/>
          </a:xfrm>
          <a:prstGeom prst="rect">
            <a:avLst/>
          </a:prstGeom>
          <a:ln>
            <a:noFill/>
          </a:ln>
          <a:effectLst>
            <a:softEdge rad="112500"/>
          </a:effectLst>
        </p:spPr>
      </p:pic>
      <p:pic>
        <p:nvPicPr>
          <p:cNvPr id="11" name="Immagine 10"/>
          <p:cNvPicPr>
            <a:picLocks noChangeAspect="1"/>
          </p:cNvPicPr>
          <p:nvPr/>
        </p:nvPicPr>
        <p:blipFill rotWithShape="1">
          <a:blip r:embed="rId5" cstate="print">
            <a:extLst>
              <a:ext uri="{28A0092B-C50C-407E-A947-70E740481C1C}">
                <a14:useLocalDpi xmlns:a14="http://schemas.microsoft.com/office/drawing/2010/main" val="0"/>
              </a:ext>
            </a:extLst>
          </a:blip>
          <a:srcRect b="18801"/>
          <a:stretch/>
        </p:blipFill>
        <p:spPr>
          <a:xfrm>
            <a:off x="5181600" y="2241741"/>
            <a:ext cx="3211095" cy="1943653"/>
          </a:xfrm>
          <a:prstGeom prst="rect">
            <a:avLst/>
          </a:prstGeom>
        </p:spPr>
      </p:pic>
    </p:spTree>
    <p:extLst>
      <p:ext uri="{BB962C8B-B14F-4D97-AF65-F5344CB8AC3E}">
        <p14:creationId xmlns:p14="http://schemas.microsoft.com/office/powerpoint/2010/main" val="1506681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81599"/>
            <a:ext cx="1200150" cy="1069225"/>
          </a:xfrm>
          <a:prstGeom prst="rect">
            <a:avLst/>
          </a:prstGeom>
        </p:spPr>
      </p:pic>
      <p:pic>
        <p:nvPicPr>
          <p:cNvPr id="7" name="Immagine 6"/>
          <p:cNvPicPr>
            <a:picLocks noChangeAspect="1"/>
          </p:cNvPicPr>
          <p:nvPr/>
        </p:nvPicPr>
        <p:blipFill rotWithShape="1">
          <a:blip r:embed="rId3" cstate="print">
            <a:extLst>
              <a:ext uri="{28A0092B-C50C-407E-A947-70E740481C1C}">
                <a14:useLocalDpi xmlns:a14="http://schemas.microsoft.com/office/drawing/2010/main" val="0"/>
              </a:ext>
            </a:extLst>
          </a:blip>
          <a:srcRect l="10302" t="27144" r="6754" b="28887"/>
          <a:stretch/>
        </p:blipFill>
        <p:spPr>
          <a:xfrm>
            <a:off x="5334000" y="1676400"/>
            <a:ext cx="2895600" cy="2144602"/>
          </a:xfrm>
          <a:prstGeom prst="rect">
            <a:avLst/>
          </a:prstGeom>
        </p:spPr>
      </p:pic>
      <p:sp>
        <p:nvSpPr>
          <p:cNvPr id="8" name="Rettangolo 7"/>
          <p:cNvSpPr/>
          <p:nvPr/>
        </p:nvSpPr>
        <p:spPr>
          <a:xfrm>
            <a:off x="631369" y="1143000"/>
            <a:ext cx="4084347" cy="3970318"/>
          </a:xfrm>
          <a:prstGeom prst="rect">
            <a:avLst/>
          </a:prstGeom>
        </p:spPr>
        <p:txBody>
          <a:bodyPr wrap="square">
            <a:spAutoFit/>
          </a:bodyPr>
          <a:lstStyle/>
          <a:p>
            <a:r>
              <a:rPr lang="en-US" sz="1400" dirty="0" smtClean="0">
                <a:solidFill>
                  <a:srgbClr val="FF6600"/>
                </a:solidFill>
                <a:effectLst/>
              </a:rPr>
              <a:t>We have a wide range of training courses such as:</a:t>
            </a:r>
          </a:p>
          <a:p>
            <a:pPr marL="285750" indent="-285750">
              <a:buFont typeface="Arial" pitchFamily="34" charset="0"/>
              <a:buChar char="•"/>
            </a:pPr>
            <a:r>
              <a:rPr lang="en-US" sz="1400" dirty="0" smtClean="0">
                <a:solidFill>
                  <a:srgbClr val="FF6600"/>
                </a:solidFill>
                <a:effectLst/>
              </a:rPr>
              <a:t>three-year courses of qualification,</a:t>
            </a:r>
          </a:p>
          <a:p>
            <a:pPr marL="285750" indent="-285750">
              <a:buFont typeface="Arial" pitchFamily="34" charset="0"/>
              <a:buChar char="•"/>
            </a:pPr>
            <a:r>
              <a:rPr lang="en-US" sz="1400" dirty="0">
                <a:solidFill>
                  <a:srgbClr val="FF6600"/>
                </a:solidFill>
              </a:rPr>
              <a:t>p</a:t>
            </a:r>
            <a:r>
              <a:rPr lang="en-US" sz="1400" dirty="0" smtClean="0">
                <a:solidFill>
                  <a:srgbClr val="FF6600"/>
                </a:solidFill>
              </a:rPr>
              <a:t>rofessional </a:t>
            </a:r>
            <a:r>
              <a:rPr lang="en-US" sz="1400" dirty="0" smtClean="0">
                <a:solidFill>
                  <a:srgbClr val="FF6600"/>
                </a:solidFill>
                <a:effectLst/>
              </a:rPr>
              <a:t>training courses for adults,</a:t>
            </a:r>
          </a:p>
          <a:p>
            <a:pPr marL="285750" indent="-285750">
              <a:buFont typeface="Arial" pitchFamily="34" charset="0"/>
              <a:buChar char="•"/>
            </a:pPr>
            <a:r>
              <a:rPr lang="en-US" sz="1400" dirty="0">
                <a:solidFill>
                  <a:srgbClr val="FF6600"/>
                </a:solidFill>
              </a:rPr>
              <a:t>l</a:t>
            </a:r>
            <a:r>
              <a:rPr lang="en-US" sz="1400" dirty="0" smtClean="0">
                <a:solidFill>
                  <a:srgbClr val="FF6600"/>
                </a:solidFill>
              </a:rPr>
              <a:t>anguages </a:t>
            </a:r>
            <a:r>
              <a:rPr lang="en-US" sz="1400" dirty="0" smtClean="0">
                <a:solidFill>
                  <a:srgbClr val="FF6600"/>
                </a:solidFill>
                <a:effectLst/>
              </a:rPr>
              <a:t>evening classes​​, </a:t>
            </a:r>
          </a:p>
          <a:p>
            <a:pPr marL="285750" indent="-285750">
              <a:buFont typeface="Arial" pitchFamily="34" charset="0"/>
              <a:buChar char="•"/>
            </a:pPr>
            <a:r>
              <a:rPr lang="en-US" sz="1400" dirty="0" smtClean="0">
                <a:solidFill>
                  <a:srgbClr val="FF6600"/>
                </a:solidFill>
                <a:effectLst/>
              </a:rPr>
              <a:t>ECDL information technology courses,</a:t>
            </a:r>
          </a:p>
          <a:p>
            <a:pPr marL="285750" indent="-285750">
              <a:buFont typeface="Arial" pitchFamily="34" charset="0"/>
              <a:buChar char="•"/>
            </a:pPr>
            <a:r>
              <a:rPr lang="en-US" sz="1400" dirty="0" err="1" smtClean="0">
                <a:solidFill>
                  <a:srgbClr val="FF6600"/>
                </a:solidFill>
                <a:effectLst/>
              </a:rPr>
              <a:t>italian</a:t>
            </a:r>
            <a:r>
              <a:rPr lang="en-US" sz="1400" dirty="0" smtClean="0">
                <a:solidFill>
                  <a:srgbClr val="FF6600"/>
                </a:solidFill>
                <a:effectLst/>
              </a:rPr>
              <a:t> courses for foreigners,</a:t>
            </a:r>
          </a:p>
          <a:p>
            <a:pPr marL="285750" indent="-285750">
              <a:buFont typeface="Arial" pitchFamily="34" charset="0"/>
              <a:buChar char="•"/>
            </a:pPr>
            <a:r>
              <a:rPr lang="en-US" sz="1400" dirty="0">
                <a:solidFill>
                  <a:srgbClr val="FF6600"/>
                </a:solidFill>
              </a:rPr>
              <a:t>w</a:t>
            </a:r>
            <a:r>
              <a:rPr lang="en-US" sz="1400" dirty="0" smtClean="0">
                <a:solidFill>
                  <a:srgbClr val="FF6600"/>
                </a:solidFill>
              </a:rPr>
              <a:t>ork experience grants,</a:t>
            </a:r>
          </a:p>
          <a:p>
            <a:pPr marL="285750" indent="-285750">
              <a:buFont typeface="Arial" pitchFamily="34" charset="0"/>
              <a:buChar char="•"/>
            </a:pPr>
            <a:r>
              <a:rPr lang="en-US" sz="1400" dirty="0">
                <a:solidFill>
                  <a:srgbClr val="FF6600"/>
                </a:solidFill>
              </a:rPr>
              <a:t>p</a:t>
            </a:r>
            <a:r>
              <a:rPr lang="en-US" sz="1400" dirty="0" smtClean="0">
                <a:solidFill>
                  <a:srgbClr val="FF6600"/>
                </a:solidFill>
              </a:rPr>
              <a:t>rofessional </a:t>
            </a:r>
            <a:r>
              <a:rPr lang="en-US" sz="1400" dirty="0" smtClean="0">
                <a:solidFill>
                  <a:srgbClr val="FF6600"/>
                </a:solidFill>
                <a:effectLst/>
              </a:rPr>
              <a:t>courses for young people with disabilities,</a:t>
            </a:r>
          </a:p>
          <a:p>
            <a:pPr marL="285750" indent="-285750">
              <a:buFont typeface="Arial" pitchFamily="34" charset="0"/>
              <a:buChar char="•"/>
            </a:pPr>
            <a:r>
              <a:rPr lang="en-US" sz="1400" dirty="0" smtClean="0">
                <a:solidFill>
                  <a:srgbClr val="FF6600"/>
                </a:solidFill>
              </a:rPr>
              <a:t>long life learning </a:t>
            </a:r>
            <a:r>
              <a:rPr lang="en-US" sz="1400" dirty="0" err="1" smtClean="0">
                <a:solidFill>
                  <a:srgbClr val="FF6600"/>
                </a:solidFill>
              </a:rPr>
              <a:t>programe</a:t>
            </a:r>
            <a:r>
              <a:rPr lang="en-US" sz="1400" dirty="0" smtClean="0">
                <a:solidFill>
                  <a:srgbClr val="FF6600"/>
                </a:solidFill>
              </a:rPr>
              <a:t>.</a:t>
            </a:r>
            <a:endParaRPr lang="en-US" sz="1400" dirty="0" smtClean="0">
              <a:solidFill>
                <a:srgbClr val="FF6600"/>
              </a:solidFill>
              <a:effectLst/>
            </a:endParaRPr>
          </a:p>
          <a:p>
            <a:endParaRPr lang="en-US" sz="1400" dirty="0" smtClean="0">
              <a:solidFill>
                <a:srgbClr val="FF6600"/>
              </a:solidFill>
              <a:effectLst/>
            </a:endParaRPr>
          </a:p>
          <a:p>
            <a:r>
              <a:rPr lang="en-US" sz="1400" dirty="0" smtClean="0">
                <a:solidFill>
                  <a:srgbClr val="FF6600"/>
                </a:solidFill>
                <a:effectLst/>
              </a:rPr>
              <a:t>Furthermore, each year we create a special project, this year is the turn of "Bread &amp; bar" that provides a professional training course on baking to adult offenders of the Trieste Prison.</a:t>
            </a:r>
            <a:br>
              <a:rPr lang="en-US" sz="1400" dirty="0" smtClean="0">
                <a:solidFill>
                  <a:srgbClr val="FF6600"/>
                </a:solidFill>
                <a:effectLst/>
              </a:rPr>
            </a:br>
            <a:endParaRPr lang="en-US" sz="1400" dirty="0" smtClean="0">
              <a:solidFill>
                <a:srgbClr val="FF6600"/>
              </a:solidFill>
              <a:effectLst/>
            </a:endParaRPr>
          </a:p>
        </p:txBody>
      </p:sp>
      <p:sp>
        <p:nvSpPr>
          <p:cNvPr id="9" name="Titolo 1"/>
          <p:cNvSpPr>
            <a:spLocks noGrp="1"/>
          </p:cNvSpPr>
          <p:nvPr>
            <p:ph type="title"/>
          </p:nvPr>
        </p:nvSpPr>
        <p:spPr>
          <a:xfrm>
            <a:off x="631371" y="5334000"/>
            <a:ext cx="8183880" cy="1051560"/>
          </a:xfrm>
        </p:spPr>
        <p:txBody>
          <a:bodyPr>
            <a:normAutofit fontScale="90000"/>
          </a:bodyPr>
          <a:lstStyle/>
          <a:p>
            <a:r>
              <a:rPr lang="en-US" dirty="0" smtClean="0"/>
              <a:t>Educational and Vocational Training Center</a:t>
            </a:r>
            <a:endParaRPr lang="en-US" dirty="0"/>
          </a:p>
        </p:txBody>
      </p:sp>
    </p:spTree>
    <p:extLst>
      <p:ext uri="{BB962C8B-B14F-4D97-AF65-F5344CB8AC3E}">
        <p14:creationId xmlns:p14="http://schemas.microsoft.com/office/powerpoint/2010/main" val="6360023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732</TotalTime>
  <Words>510</Words>
  <Application>Microsoft Office PowerPoint</Application>
  <PresentationFormat>Presentazione su schermo (4:3)</PresentationFormat>
  <Paragraphs>74</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Astro</vt:lpstr>
      <vt:lpstr>Presentazione standard di PowerPoint</vt:lpstr>
      <vt:lpstr>The Villaggio del Fanciullo was born in 1949, thanks to the support of the Allied Military Government. It was founded with the aim of provide hospitality to young orphans and refugees of the Second World War and ensure their social integration through vocational training. </vt:lpstr>
      <vt:lpstr>Since its foundation the Opera Villaggio del Fanciullo is composed of three realities   </vt:lpstr>
      <vt:lpstr>The campus</vt:lpstr>
      <vt:lpstr>Stakeholders</vt:lpstr>
      <vt:lpstr>Educational Community</vt:lpstr>
      <vt:lpstr>Typography Enterprise</vt:lpstr>
      <vt:lpstr>Educational and Vocational Training Center</vt:lpstr>
      <vt:lpstr>Educational and Vocational Training Center</vt:lpstr>
      <vt:lpstr>Educational and Vocational Training Center</vt:lpstr>
      <vt:lpstr>Educational and Vocational Training Center</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Eliana</dc:creator>
  <cp:lastModifiedBy>Eliana</cp:lastModifiedBy>
  <cp:revision>41</cp:revision>
  <dcterms:created xsi:type="dcterms:W3CDTF">2011-04-10T07:25:39Z</dcterms:created>
  <dcterms:modified xsi:type="dcterms:W3CDTF">2011-04-10T22:20:16Z</dcterms:modified>
</cp:coreProperties>
</file>