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256" r:id="rId2"/>
    <p:sldId id="258" r:id="rId3"/>
    <p:sldId id="269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84" r:id="rId17"/>
    <p:sldId id="271" r:id="rId18"/>
    <p:sldId id="272" r:id="rId19"/>
    <p:sldId id="273" r:id="rId20"/>
    <p:sldId id="279" r:id="rId21"/>
    <p:sldId id="274" r:id="rId22"/>
    <p:sldId id="275" r:id="rId23"/>
    <p:sldId id="276" r:id="rId24"/>
    <p:sldId id="277" r:id="rId25"/>
    <p:sldId id="278" r:id="rId26"/>
    <p:sldId id="280" r:id="rId27"/>
    <p:sldId id="285" r:id="rId28"/>
    <p:sldId id="282" r:id="rId29"/>
    <p:sldId id="283" r:id="rId3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6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F7491-0986-45BD-9633-768BD8D4FB68}" type="datetimeFigureOut">
              <a:rPr lang="hr-HR" smtClean="0"/>
              <a:pPr/>
              <a:t>11.4.2011.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241DD-2A3D-4AB5-968A-826ACE6B9D4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6736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241DD-2A3D-4AB5-968A-826ACE6B9D42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133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241DD-2A3D-4AB5-968A-826ACE6B9D42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557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A5CB93-6927-42A6-B3B3-A0F40D1AE11A}" type="datetimeFigureOut">
              <a:rPr lang="hr-HR" smtClean="0"/>
              <a:pPr/>
              <a:t>11.4.2011.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109F76E-60F6-4316-8B7C-455CA14201F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93-6927-42A6-B3B3-A0F40D1AE11A}" type="datetimeFigureOut">
              <a:rPr lang="hr-HR" smtClean="0"/>
              <a:pPr/>
              <a:t>11.4.2011.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76E-60F6-4316-8B7C-455CA14201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93-6927-42A6-B3B3-A0F40D1AE11A}" type="datetimeFigureOut">
              <a:rPr lang="hr-HR" smtClean="0"/>
              <a:pPr/>
              <a:t>11.4.2011.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76E-60F6-4316-8B7C-455CA14201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93-6927-42A6-B3B3-A0F40D1AE11A}" type="datetimeFigureOut">
              <a:rPr lang="hr-HR" smtClean="0"/>
              <a:pPr/>
              <a:t>11.4.2011.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76E-60F6-4316-8B7C-455CA14201F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A5CB93-6927-42A6-B3B3-A0F40D1AE11A}" type="datetimeFigureOut">
              <a:rPr lang="hr-HR" smtClean="0"/>
              <a:pPr/>
              <a:t>11.4.2011.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76E-60F6-4316-8B7C-455CA14201F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93-6927-42A6-B3B3-A0F40D1AE11A}" type="datetimeFigureOut">
              <a:rPr lang="hr-HR" smtClean="0"/>
              <a:pPr/>
              <a:t>11.4.2011.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76E-60F6-4316-8B7C-455CA14201F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93-6927-42A6-B3B3-A0F40D1AE11A}" type="datetimeFigureOut">
              <a:rPr lang="hr-HR" smtClean="0"/>
              <a:pPr/>
              <a:t>11.4.2011.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76E-60F6-4316-8B7C-455CA14201F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5CB93-6927-42A6-B3B3-A0F40D1AE11A}" type="datetimeFigureOut">
              <a:rPr lang="hr-HR" smtClean="0"/>
              <a:pPr/>
              <a:t>11.4.2011.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76E-60F6-4316-8B7C-455CA14201F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93-6927-42A6-B3B3-A0F40D1AE11A}" type="datetimeFigureOut">
              <a:rPr lang="hr-HR" smtClean="0"/>
              <a:pPr/>
              <a:t>11.4.2011.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76E-60F6-4316-8B7C-455CA14201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A5CB93-6927-42A6-B3B3-A0F40D1AE11A}" type="datetimeFigureOut">
              <a:rPr lang="hr-HR" smtClean="0"/>
              <a:pPr/>
              <a:t>11.4.2011.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76E-60F6-4316-8B7C-455CA14201F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A5CB93-6927-42A6-B3B3-A0F40D1AE11A}" type="datetimeFigureOut">
              <a:rPr lang="hr-HR" smtClean="0"/>
              <a:pPr/>
              <a:t>11.4.2011.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76E-60F6-4316-8B7C-455CA14201F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9A5CB93-6927-42A6-B3B3-A0F40D1AE11A}" type="datetimeFigureOut">
              <a:rPr lang="hr-HR" smtClean="0"/>
              <a:pPr/>
              <a:t>11.4.2011.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D109F76E-60F6-4316-8B7C-455CA14201F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-astifanica-porec.skole.hr/fotogalerija?download=image&amp;id=214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-astifanica-porec.skole.hr/" TargetMode="External"/><Relationship Id="rId2" Type="http://schemas.openxmlformats.org/officeDocument/2006/relationships/hyperlink" Target="mailto:tus-porec@skole.t-com.h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3717032"/>
            <a:ext cx="5732123" cy="1581150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TURISTIČKO-UGOSTITELJSKA ŠKOLA</a:t>
            </a:r>
          </a:p>
          <a:p>
            <a:pPr algn="ctr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ANTONA ŠTIFANIĆA</a:t>
            </a:r>
          </a:p>
          <a:p>
            <a:pPr algn="ctr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POREČ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692696"/>
            <a:ext cx="5112568" cy="2304288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UPISI U ŠKOLSKU GODINU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2011./2012.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11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D:\FTP PC10\2009\DON 2010\Don 2010 slike\fotke DON 10 za medije\Smanjene\Kovacev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24" y="660972"/>
            <a:ext cx="3747385" cy="500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Line Callout 1 3"/>
          <p:cNvSpPr/>
          <p:nvPr/>
        </p:nvSpPr>
        <p:spPr>
          <a:xfrm>
            <a:off x="5724128" y="206642"/>
            <a:ext cx="2160240" cy="972108"/>
          </a:xfrm>
          <a:prstGeom prst="borderCallout1">
            <a:avLst>
              <a:gd name="adj1" fmla="val 44404"/>
              <a:gd name="adj2" fmla="val -2561"/>
              <a:gd name="adj3" fmla="val 132453"/>
              <a:gd name="adj4" fmla="val -5564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Konobar</a:t>
            </a:r>
            <a:r>
              <a:rPr lang="hr-HR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hr-H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3" name="Picture 3" descr="http://www.ss-astifanica-porec.skole.hr/upload/ss-astifanica-porec/images/newsimg/181/Image/Riolo,%20gastro%202010_%20Trento%20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044" y="1412776"/>
            <a:ext cx="3672408" cy="4896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48842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Line Callout 1 3"/>
          <p:cNvSpPr/>
          <p:nvPr/>
        </p:nvSpPr>
        <p:spPr>
          <a:xfrm>
            <a:off x="251520" y="980148"/>
            <a:ext cx="3600400" cy="1188712"/>
          </a:xfrm>
          <a:prstGeom prst="borderCallout1">
            <a:avLst>
              <a:gd name="adj1" fmla="val 132970"/>
              <a:gd name="adj2" fmla="val 75388"/>
              <a:gd name="adj3" fmla="val 100845"/>
              <a:gd name="adj4" fmla="val 5110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 smtClean="0">
                <a:solidFill>
                  <a:schemeClr val="tx2">
                    <a:lumMod val="75000"/>
                  </a:schemeClr>
                </a:solidFill>
              </a:rPr>
              <a:t>Kuhar </a:t>
            </a:r>
            <a:endParaRPr lang="hr-HR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14" descr="P402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20444" y="692696"/>
            <a:ext cx="4716051" cy="3536611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Picture 5" descr="http://www.ss-astifanica-porec.skole.hr/upload/ss-astifanica-porec/album/10/small_img_214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4716016" cy="352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0553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Line Callout 1 3"/>
          <p:cNvSpPr/>
          <p:nvPr/>
        </p:nvSpPr>
        <p:spPr>
          <a:xfrm>
            <a:off x="5148064" y="960926"/>
            <a:ext cx="2448272" cy="1224136"/>
          </a:xfrm>
          <a:prstGeom prst="borderCallout1">
            <a:avLst>
              <a:gd name="adj1" fmla="val 44781"/>
              <a:gd name="adj2" fmla="val 721"/>
              <a:gd name="adj3" fmla="val 112500"/>
              <a:gd name="adj4" fmla="val -4569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Slastičar </a:t>
            </a:r>
            <a:endParaRPr lang="hr-H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All Users\Documents\VIKEND CVIJEĆA 2009\P408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31" y="430738"/>
            <a:ext cx="3978109" cy="530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Content Placeholder 5" descr="P101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5281" y="2493336"/>
            <a:ext cx="4321175" cy="324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7004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Za četverogodišnje programe </a:t>
            </a:r>
            <a:r>
              <a:rPr lang="hr-HR" b="1" dirty="0" smtClean="0">
                <a:solidFill>
                  <a:srgbClr val="C00000"/>
                </a:solidFill>
              </a:rPr>
              <a:t>bodovni </a:t>
            </a:r>
            <a:r>
              <a:rPr lang="hr-HR" b="1" dirty="0">
                <a:solidFill>
                  <a:srgbClr val="C00000"/>
                </a:solidFill>
              </a:rPr>
              <a:t>prag je 36 bodova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800" b="1" u="sng" dirty="0" smtClean="0">
                <a:solidFill>
                  <a:srgbClr val="C00000"/>
                </a:solidFill>
              </a:rPr>
              <a:t>Predmeti koji se boduju za četverogodišnje programe:</a:t>
            </a:r>
            <a:endParaRPr lang="hr-HR" sz="2800" b="1" u="sng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r-HR" sz="2800" dirty="0" smtClean="0">
                <a:solidFill>
                  <a:srgbClr val="C00000"/>
                </a:solidFill>
              </a:rPr>
              <a:t>Hrvatski jezik</a:t>
            </a:r>
          </a:p>
          <a:p>
            <a:pPr>
              <a:buFont typeface="Wingdings" pitchFamily="2" charset="2"/>
              <a:buChar char="§"/>
            </a:pPr>
            <a:r>
              <a:rPr lang="hr-HR" sz="2800" dirty="0" smtClean="0">
                <a:solidFill>
                  <a:srgbClr val="C00000"/>
                </a:solidFill>
              </a:rPr>
              <a:t>Matematika </a:t>
            </a:r>
          </a:p>
          <a:p>
            <a:pPr>
              <a:buFont typeface="Wingdings" pitchFamily="2" charset="2"/>
              <a:buChar char="§"/>
            </a:pPr>
            <a:r>
              <a:rPr lang="hr-HR" sz="2800" dirty="0" smtClean="0">
                <a:solidFill>
                  <a:srgbClr val="C00000"/>
                </a:solidFill>
              </a:rPr>
              <a:t>Strani jezik</a:t>
            </a:r>
          </a:p>
          <a:p>
            <a:pPr>
              <a:buFont typeface="Wingdings" pitchFamily="2" charset="2"/>
              <a:buChar char="§"/>
            </a:pPr>
            <a:r>
              <a:rPr lang="hr-HR" sz="2800" dirty="0" smtClean="0">
                <a:solidFill>
                  <a:srgbClr val="C00000"/>
                </a:solidFill>
              </a:rPr>
              <a:t>Povijest</a:t>
            </a:r>
          </a:p>
          <a:p>
            <a:pPr>
              <a:buFont typeface="Wingdings" pitchFamily="2" charset="2"/>
              <a:buChar char="§"/>
            </a:pPr>
            <a:r>
              <a:rPr lang="hr-HR" sz="2800" dirty="0" smtClean="0">
                <a:solidFill>
                  <a:srgbClr val="C00000"/>
                </a:solidFill>
              </a:rPr>
              <a:t>Zemljopis </a:t>
            </a:r>
            <a:endParaRPr lang="hr-HR" sz="28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sz="2800" b="1" u="sng" dirty="0">
                <a:solidFill>
                  <a:srgbClr val="C00000"/>
                </a:solidFill>
              </a:rPr>
              <a:t>Potrebni dokumenti:</a:t>
            </a:r>
          </a:p>
          <a:p>
            <a:pPr>
              <a:buFont typeface="Wingdings" pitchFamily="2" charset="2"/>
              <a:buChar char="§"/>
            </a:pPr>
            <a:r>
              <a:rPr lang="hr-HR" sz="2800" dirty="0">
                <a:solidFill>
                  <a:srgbClr val="C00000"/>
                </a:solidFill>
              </a:rPr>
              <a:t>Svjedodžbe 7. i 8. razreda</a:t>
            </a:r>
            <a:r>
              <a:rPr lang="hr-HR" sz="2800" dirty="0" smtClean="0">
                <a:solidFill>
                  <a:srgbClr val="C00000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hr-HR" sz="2800" dirty="0">
                <a:solidFill>
                  <a:srgbClr val="C00000"/>
                </a:solidFill>
              </a:rPr>
              <a:t>Učenici četverogodišnjih programa školovanje završavaju </a:t>
            </a:r>
            <a:r>
              <a:rPr lang="hr-HR" sz="2800" b="1" dirty="0">
                <a:solidFill>
                  <a:srgbClr val="C00000"/>
                </a:solidFill>
              </a:rPr>
              <a:t>završnim ispitom</a:t>
            </a:r>
            <a:r>
              <a:rPr lang="hr-HR" sz="2800" dirty="0">
                <a:solidFill>
                  <a:srgbClr val="C00000"/>
                </a:solidFill>
              </a:rPr>
              <a:t>; ukoliko žele nastaviti školovanje, pristupaju </a:t>
            </a:r>
            <a:r>
              <a:rPr lang="hr-HR" sz="2800" b="1" dirty="0">
                <a:solidFill>
                  <a:srgbClr val="C00000"/>
                </a:solidFill>
              </a:rPr>
              <a:t>ispitima državne mature.</a:t>
            </a:r>
          </a:p>
          <a:p>
            <a:pPr>
              <a:buFont typeface="Wingdings" pitchFamily="2" charset="2"/>
              <a:buChar char="§"/>
            </a:pPr>
            <a:endParaRPr lang="hr-HR" sz="28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hr-HR" sz="2800" dirty="0">
              <a:solidFill>
                <a:srgbClr val="C00000"/>
              </a:solidFill>
            </a:endParaRP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198088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Line Callout 1 4"/>
          <p:cNvSpPr/>
          <p:nvPr/>
        </p:nvSpPr>
        <p:spPr>
          <a:xfrm>
            <a:off x="5076056" y="980728"/>
            <a:ext cx="3816424" cy="936104"/>
          </a:xfrm>
          <a:prstGeom prst="borderCallout1">
            <a:avLst>
              <a:gd name="adj1" fmla="val 45390"/>
              <a:gd name="adj2" fmla="val 17"/>
              <a:gd name="adj3" fmla="val 220542"/>
              <a:gd name="adj4" fmla="val -11106"/>
            </a:avLst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  <a:t>Turističko-hotelijerski komercijalist</a:t>
            </a:r>
            <a:endParaRPr lang="hr-H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 descr="\\Posluzivanje\documents\vikend cvijeća\P4180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79" y="548680"/>
            <a:ext cx="460917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4" descr="P101004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0968"/>
            <a:ext cx="4824536" cy="36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4665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Line Callout 1 3"/>
          <p:cNvSpPr/>
          <p:nvPr/>
        </p:nvSpPr>
        <p:spPr>
          <a:xfrm>
            <a:off x="395536" y="332656"/>
            <a:ext cx="3240360" cy="1044696"/>
          </a:xfrm>
          <a:prstGeom prst="borderCallout1">
            <a:avLst>
              <a:gd name="adj1" fmla="val 52671"/>
              <a:gd name="adj2" fmla="val 102273"/>
              <a:gd name="adj3" fmla="val 92776"/>
              <a:gd name="adj4" fmla="val 1299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Hotelijersko-turistički tehničar</a:t>
            </a:r>
            <a:endParaRPr lang="hr-H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7" descr="P1010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25" y="2348880"/>
            <a:ext cx="422384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90409" y="1390311"/>
            <a:ext cx="5580917" cy="418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762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763688" y="135442"/>
            <a:ext cx="4104456" cy="936104"/>
          </a:xfrm>
          <a:prstGeom prst="wedgeRoundRectCallou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  <a:t>Agroturistički tehničar</a:t>
            </a:r>
            <a:endParaRPr lang="hr-H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att pn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268759"/>
            <a:ext cx="4032448" cy="537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tt pn 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407" y="3999603"/>
            <a:ext cx="3742545" cy="28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\\Pc10\ftp on pc10\Mirela 9 12 2009\PC09008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6928" y="1162034"/>
            <a:ext cx="3573024" cy="2679768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4772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2204864"/>
            <a:ext cx="8762176" cy="403134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395536" y="2967335"/>
            <a:ext cx="79928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Školski projekti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34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91550" cy="1066801"/>
          </a:xfrm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hr-H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hr-H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hr-H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hr-H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hr-H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hr-H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hr-H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hr-H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hr-H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hr-H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hr-H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hr-H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hr-H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hr-H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hr-H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hr-H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hr-H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hr-HR" sz="4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Program međunarodne </a:t>
            </a:r>
            <a:r>
              <a:rPr lang="hr-HR" sz="4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Eko-škole</a:t>
            </a:r>
            <a:endParaRPr lang="hr-HR" sz="4900" dirty="0"/>
          </a:p>
        </p:txBody>
      </p:sp>
      <p:pic>
        <p:nvPicPr>
          <p:cNvPr id="5" name="Content Placeholder 3" descr="CIMG020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280584" y="1298575"/>
            <a:ext cx="6582833" cy="493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5941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88946"/>
            <a:ext cx="4464496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Razvijajmo toleranciju-Poštujmo različitosti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41277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1175" y="3783065"/>
            <a:ext cx="3793259" cy="284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3765693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3" descr="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282459"/>
            <a:ext cx="3812594" cy="98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577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260648"/>
            <a:ext cx="8595360" cy="5975560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80000"/>
              </a:lnSpc>
              <a:buFont typeface="Wingdings"/>
              <a:buChar char=""/>
              <a:defRPr/>
            </a:pPr>
            <a:endParaRPr lang="hr-HR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skerville Old Face" pitchFamily="18" charset="0"/>
            </a:endParaRPr>
          </a:p>
          <a:p>
            <a:pPr marL="274320" indent="-274320">
              <a:lnSpc>
                <a:spcPct val="80000"/>
              </a:lnSpc>
              <a:buFont typeface="Wingdings"/>
              <a:buChar char=""/>
              <a:defRPr/>
            </a:pPr>
            <a:endParaRPr lang="hr-HR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skerville Old Face" pitchFamily="18" charset="0"/>
            </a:endParaRPr>
          </a:p>
          <a:p>
            <a:pPr marL="274320" indent="-274320">
              <a:lnSpc>
                <a:spcPct val="80000"/>
              </a:lnSpc>
              <a:buFont typeface="Wingdings"/>
              <a:buChar char=""/>
              <a:defRPr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18" charset="0"/>
              </a:rPr>
              <a:t>Ugostiteljska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18" charset="0"/>
              </a:rPr>
              <a:t>škola u Poreču utemeljena je 1964.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18" charset="0"/>
              </a:rPr>
              <a:t>godine</a:t>
            </a:r>
            <a:endParaRPr lang="hr-H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ell MT" pitchFamily="18" charset="0"/>
            </a:endParaRPr>
          </a:p>
          <a:p>
            <a:pPr marL="274320" indent="-274320">
              <a:lnSpc>
                <a:spcPct val="80000"/>
              </a:lnSpc>
              <a:buFont typeface="Wingdings"/>
              <a:buChar char=""/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18" charset="0"/>
              </a:rPr>
              <a:t>Kao samostalna ustanova s današnjim imenom postoji od 1992. godine</a:t>
            </a:r>
          </a:p>
          <a:p>
            <a:pPr marL="274320" indent="-274320">
              <a:lnSpc>
                <a:spcPct val="80000"/>
              </a:lnSpc>
              <a:buFont typeface="Wingdings"/>
              <a:buChar char=""/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18" charset="0"/>
              </a:rPr>
              <a:t>1995. dobitnica je “Povelje 30. april”-najvišeg gradskog priznanja</a:t>
            </a:r>
          </a:p>
          <a:p>
            <a:pPr marL="274320" indent="-274320">
              <a:lnSpc>
                <a:spcPct val="80000"/>
              </a:lnSpc>
              <a:buFont typeface="Wingdings"/>
              <a:buChar char=""/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18" charset="0"/>
              </a:rPr>
              <a:t>2003. primljena u članstvo AEHT-a</a:t>
            </a:r>
          </a:p>
          <a:p>
            <a:pPr marL="274320" indent="-274320">
              <a:lnSpc>
                <a:spcPct val="80000"/>
              </a:lnSpc>
              <a:buFont typeface="Wingdings"/>
              <a:buChar char=""/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18" charset="0"/>
              </a:rPr>
              <a:t>2004. dobitnica Hrvatske turističke nagrade “Anton Štifanić” za izniman doprinos u turizmu Republike Hrvatske</a:t>
            </a:r>
          </a:p>
          <a:p>
            <a:pPr marL="274320" indent="-274320">
              <a:lnSpc>
                <a:spcPct val="80000"/>
              </a:lnSpc>
              <a:buFont typeface="Wingdings"/>
              <a:buChar char=""/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18" charset="0"/>
              </a:rPr>
              <a:t>2005. stekla status Međunarodne Eko-škole i dobitnica Zelene zastave</a:t>
            </a:r>
          </a:p>
          <a:p>
            <a:pPr marL="274320" indent="-274320">
              <a:lnSpc>
                <a:spcPct val="80000"/>
              </a:lnSpc>
              <a:buFont typeface="Wingdings"/>
              <a:buChar char=""/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18" charset="0"/>
              </a:rPr>
              <a:t>2007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18" charset="0"/>
              </a:rPr>
              <a:t>.,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18" charset="0"/>
              </a:rPr>
              <a:t>2009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18" charset="0"/>
              </a:rPr>
              <a:t>. i 2011. obnovila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18" charset="0"/>
              </a:rPr>
              <a:t>status Međunarodne Eko-škole</a:t>
            </a:r>
          </a:p>
          <a:p>
            <a:pPr marL="274320" indent="-274320">
              <a:lnSpc>
                <a:spcPct val="80000"/>
              </a:lnSpc>
              <a:buFont typeface="Wingdings"/>
              <a:buChar char=""/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18" charset="0"/>
              </a:rPr>
              <a:t> Potpisnica je Protokola iz Senigalie o suradnji škola sredozemnoga bazena</a:t>
            </a:r>
          </a:p>
          <a:p>
            <a:pPr marL="274320" indent="-274320">
              <a:lnSpc>
                <a:spcPct val="80000"/>
              </a:lnSpc>
              <a:buFont typeface="Wingdings"/>
              <a:buChar char=""/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18" charset="0"/>
              </a:rPr>
              <a:t>2009. primljena u članstvo ACES-a (Academy of Central Europeean Schools) 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18" charset="0"/>
              </a:rPr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ell MT" pitchFamily="18" charset="0"/>
            </a:endParaRPr>
          </a:p>
          <a:p>
            <a:endParaRPr lang="hr-HR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18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16632"/>
            <a:ext cx="8867775" cy="1610817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3100" b="1" dirty="0" smtClean="0"/>
              <a:t>Dani otvorene nastave</a:t>
            </a:r>
            <a:br>
              <a:rPr lang="hr-HR" sz="3100" b="1" dirty="0" smtClean="0"/>
            </a:br>
            <a:r>
              <a:rPr lang="hr-HR" sz="3100" b="1" dirty="0" smtClean="0"/>
              <a:t>Tolerancija </a:t>
            </a:r>
            <a:br>
              <a:rPr lang="hr-HR" sz="3100" b="1" dirty="0" smtClean="0"/>
            </a:br>
            <a:r>
              <a:rPr lang="hr-HR" sz="3100" dirty="0" smtClean="0"/>
              <a:t>8.-9. ožujka 2011.</a:t>
            </a:r>
            <a:br>
              <a:rPr lang="hr-HR" sz="3100" dirty="0" smtClean="0"/>
            </a:br>
            <a:endParaRPr lang="hr-HR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107" y="4058316"/>
            <a:ext cx="3732912" cy="2799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631" y="1398731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88100" y="2181870"/>
            <a:ext cx="4799382" cy="3599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4063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oject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274" y="2381056"/>
            <a:ext cx="2639188" cy="19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roject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568738"/>
            <a:ext cx="2664295" cy="200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 etwinning porta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120680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pic>
        <p:nvPicPr>
          <p:cNvPr id="53" name="Picture 52" descr="Next pictur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" y="2894918"/>
            <a:ext cx="3001841" cy="319837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402757" y="2420887"/>
            <a:ext cx="2465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Our Square Mile</a:t>
            </a:r>
            <a:endParaRPr lang="hr-HR" dirty="0"/>
          </a:p>
          <a:p>
            <a:r>
              <a:rPr lang="hr-HR" dirty="0"/>
              <a:t>Registered on 26.12.2009 - Closed on 14.04.2010</a:t>
            </a:r>
          </a:p>
        </p:txBody>
      </p:sp>
      <p:sp>
        <p:nvSpPr>
          <p:cNvPr id="57" name="Rectangle 56" descr="http://www.etwinning.net/en/pub/profile.cfm?f=2&amp;l=en&amp;n=21542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hr-HR"/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1880" y="4725144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The Colorfoul World of Vegetables </a:t>
            </a:r>
          </a:p>
          <a:p>
            <a:r>
              <a:rPr lang="en-US" dirty="0" smtClean="0"/>
              <a:t> </a:t>
            </a:r>
            <a:r>
              <a:rPr lang="en-US" dirty="0"/>
              <a:t>( Started on 11.10.2010 </a:t>
            </a:r>
            <a:r>
              <a:rPr lang="hr-HR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0899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8186766" cy="219383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es-ES" dirty="0" smtClean="0"/>
              <a:t> </a:t>
            </a:r>
            <a:r>
              <a:rPr lang="en-US" sz="4000" b="1" dirty="0" smtClean="0"/>
              <a:t>Activate Tourism Training Resources for Accessible Cities and Towns  </a:t>
            </a:r>
            <a:r>
              <a:rPr lang="en-US" sz="4000" dirty="0" smtClean="0"/>
              <a:t>	</a:t>
            </a:r>
            <a:endParaRPr lang="hr-HR" sz="4000" dirty="0"/>
          </a:p>
        </p:txBody>
      </p:sp>
      <p:pic>
        <p:nvPicPr>
          <p:cNvPr id="4" name="Imagen 4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243776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9" descr="D:\ATTRACT\Given\attractlayout(2)\images\logo.png"/>
          <p:cNvPicPr/>
          <p:nvPr/>
        </p:nvPicPr>
        <p:blipFill>
          <a:blip r:embed="rId3" cstate="print"/>
          <a:srcRect t="16102" b="8146"/>
          <a:stretch>
            <a:fillRect/>
          </a:stretch>
        </p:blipFill>
        <p:spPr bwMode="auto">
          <a:xfrm>
            <a:off x="214282" y="4500570"/>
            <a:ext cx="864396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243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>
                <a:solidFill>
                  <a:schemeClr val="tx2">
                    <a:lumMod val="75000"/>
                  </a:schemeClr>
                </a:solidFill>
              </a:rPr>
              <a:t>ŠKOLSKI PREVENTIVNI PROGRAM</a:t>
            </a:r>
          </a:p>
        </p:txBody>
      </p:sp>
      <p:pic>
        <p:nvPicPr>
          <p:cNvPr id="5" name="Picture 2" descr="http://www.ss-astifanica-porec.skole.hr/upload/ss-astifanica-porec/images/newsimg/87/Image/glumc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017025" cy="2617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www.ss-astifanica-porec.skole.hr/upload/ss-astifanica-porec/images/newsimg/85/Image/leta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1204" y="4221088"/>
            <a:ext cx="4889704" cy="243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549917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8102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B120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132856"/>
            <a:ext cx="6096037" cy="457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9"/>
            <a:ext cx="489654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422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SUSRETI,  NATJECANJA I KULTURNO-JAVNA DJELATNOST U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ŠKOLSKOJ GODINI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2010./11.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Hvatski olimpijski dan: turnir odbojke na pijesku</a:t>
            </a:r>
          </a:p>
          <a:p>
            <a:pPr>
              <a:lnSpc>
                <a:spcPct val="80000"/>
              </a:lnSpc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Europski da jezika: aktivnosti na središnjem gradskom trgu</a:t>
            </a:r>
          </a:p>
          <a:p>
            <a:pPr>
              <a:lnSpc>
                <a:spcPct val="80000"/>
              </a:lnSpc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Dan Škole i natjecanje u pripremi i posluživanju ribljeg paprikaša u partnerskoj školi u Subotici</a:t>
            </a:r>
          </a:p>
          <a:p>
            <a:pPr>
              <a:lnSpc>
                <a:spcPct val="80000"/>
              </a:lnSpc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Sudjelovanje na Parlamentu mladih AEHT-a u Bad-Ischlu (Austrija)</a:t>
            </a:r>
          </a:p>
          <a:p>
            <a:pPr>
              <a:lnSpc>
                <a:spcPct val="80000"/>
              </a:lnSpc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Organizacija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natjecanja u flambiranju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PROMOJUNIOR</a:t>
            </a:r>
          </a:p>
          <a:p>
            <a:pPr>
              <a:lnSpc>
                <a:spcPct val="80000"/>
              </a:lnSpc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Dani mladog maslinovog ulja u Vodnjanu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Natjecanje u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predstavljanju turističke destinacije na  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Godišnjem susretu AEHT-a u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Lisabonu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Sudjelovanje na državnom natjecanju “Gastro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2011”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u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tri discipline</a:t>
            </a:r>
          </a:p>
          <a:p>
            <a:pPr>
              <a:lnSpc>
                <a:spcPct val="80000"/>
              </a:lnSpc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Sudjelovanje 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na natjecanjima barmena na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Bledu</a:t>
            </a:r>
          </a:p>
          <a:p>
            <a:pPr>
              <a:lnSpc>
                <a:spcPct val="80000"/>
              </a:lnSpc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Sudjelovanje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na natjecanju “Piatto verde” u Riolo Terme (Italija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Festival mladih i Talent show</a:t>
            </a:r>
          </a:p>
          <a:p>
            <a:pPr>
              <a:lnSpc>
                <a:spcPct val="80000"/>
              </a:lnSpc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Sudjelovanje na početnom i završnom susretu ACES-a u Senecu (Slovačka) i Pragu (Češka)</a:t>
            </a:r>
          </a:p>
          <a:p>
            <a:pPr>
              <a:lnSpc>
                <a:spcPct val="80000"/>
              </a:lnSpc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Obnova statusa međunarodne Eko-škole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33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509" y="188640"/>
            <a:ext cx="3936439" cy="2952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9975" y="188640"/>
            <a:ext cx="3803914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17" y="3553849"/>
            <a:ext cx="3748323" cy="2811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596310"/>
            <a:ext cx="3732339" cy="2768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9230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hr-HR" b="1" dirty="0" smtClean="0"/>
              <a:t>Izdavačka djelatnost</a:t>
            </a:r>
            <a:endParaRPr lang="hr-HR" b="1" dirty="0"/>
          </a:p>
        </p:txBody>
      </p:sp>
      <p:pic>
        <p:nvPicPr>
          <p:cNvPr id="4" name="Picture 3" descr="kuharica naslov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928802"/>
            <a:ext cx="3571900" cy="3571900"/>
          </a:xfrm>
          <a:prstGeom prst="rect">
            <a:avLst/>
          </a:prstGeom>
        </p:spPr>
      </p:pic>
      <p:pic>
        <p:nvPicPr>
          <p:cNvPr id="5" name="Picture 4" descr="godisnjak naslov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428736"/>
            <a:ext cx="3571900" cy="494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67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hr-HR" b="1" dirty="0" smtClean="0"/>
              <a:t>Stručni izleti i ekskurzije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12775"/>
            <a:ext cx="4248472" cy="3180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504983"/>
            <a:ext cx="4320480" cy="324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9257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3429000"/>
            <a:ext cx="7898080" cy="280720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20000"/>
              </a:spcBef>
              <a:buClr>
                <a:schemeClr val="hlink"/>
              </a:buClr>
              <a:buSzPct val="120000"/>
              <a:buNone/>
              <a:defRPr/>
            </a:pPr>
            <a:r>
              <a:rPr lang="hr-HR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E-mail</a:t>
            </a:r>
            <a:r>
              <a:rPr lang="hr-HR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hr-H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tus-porec@skole.t-com.hr</a:t>
            </a:r>
            <a:endParaRPr lang="hr-HR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>
              <a:spcBef>
                <a:spcPct val="20000"/>
              </a:spcBef>
              <a:buClr>
                <a:schemeClr val="hlink"/>
              </a:buClr>
              <a:buSzPct val="120000"/>
              <a:buNone/>
              <a:defRPr/>
            </a:pPr>
            <a:r>
              <a:rPr lang="hr-HR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www.ss-astifanica-porec.skole.hr</a:t>
            </a:r>
            <a:endParaRPr lang="hr-HR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>
              <a:spcBef>
                <a:spcPct val="20000"/>
              </a:spcBef>
              <a:buClr>
                <a:schemeClr val="hlink"/>
              </a:buClr>
              <a:buSzPct val="120000"/>
              <a:buNone/>
              <a:defRPr/>
            </a:pPr>
            <a:r>
              <a:rPr lang="hr-HR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Telefon:</a:t>
            </a:r>
            <a:r>
              <a:rPr lang="hr-HR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429-250</a:t>
            </a:r>
          </a:p>
          <a:p>
            <a:pPr marL="274320" indent="-274320">
              <a:spcBef>
                <a:spcPct val="20000"/>
              </a:spcBef>
              <a:buClr>
                <a:schemeClr val="hlink"/>
              </a:buClr>
              <a:buSzPct val="120000"/>
              <a:buNone/>
              <a:defRPr/>
            </a:pPr>
            <a:r>
              <a:rPr lang="hr-HR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Fax:</a:t>
            </a:r>
            <a:r>
              <a:rPr lang="hr-HR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431</a:t>
            </a:r>
            <a:r>
              <a:rPr lang="hr-HR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hr-HR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622</a:t>
            </a: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120000"/>
              <a:buNone/>
              <a:defRPr/>
            </a:pPr>
            <a:endParaRPr lang="hr-HR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8520" y="188640"/>
            <a:ext cx="93610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Turističko-ugostiteljska škola Antona Štifanića</a:t>
            </a:r>
          </a:p>
          <a:p>
            <a:pPr algn="ctr"/>
            <a:r>
              <a:rPr lang="hr-H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Poreč, Prvomajska 6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66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8892480" cy="64087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r-HR" sz="2800" b="1" dirty="0" smtClean="0"/>
              <a:t>Misija</a:t>
            </a:r>
            <a:r>
              <a:rPr lang="hr-HR" sz="2800" b="1" dirty="0"/>
              <a:t> </a:t>
            </a:r>
            <a:endParaRPr lang="hr-HR" sz="2800" dirty="0"/>
          </a:p>
          <a:p>
            <a:pPr marL="0" indent="0">
              <a:buNone/>
            </a:pPr>
            <a:r>
              <a:rPr lang="hr-HR" sz="2800" dirty="0"/>
              <a:t>Naša je misija ponuditi kvalitetna znanja i vještine, primjenjive u praksi, kao i međunarodno primjenjive kompetencije u području ugostiteljstva i turizma na razini srednjoškolskog obrazovanja/kvalifikacija, slijedeći pri tome pristup poticajnog školskog ozračja, razvoja kreativnosti i inovativnosti, ekološke osviještenosti, te učinkovite razmjene znanja/spoznaja između Škole i turističkog gospodarstva.</a:t>
            </a:r>
          </a:p>
          <a:p>
            <a:pPr marL="0" indent="0">
              <a:buNone/>
            </a:pPr>
            <a:r>
              <a:rPr lang="hr-HR" sz="2800" dirty="0"/>
              <a:t> </a:t>
            </a:r>
          </a:p>
          <a:p>
            <a:pPr marL="0" indent="0" algn="ctr">
              <a:buNone/>
            </a:pPr>
            <a:r>
              <a:rPr lang="hr-HR" sz="2800" b="1" dirty="0" smtClean="0"/>
              <a:t>Vizija</a:t>
            </a:r>
            <a:r>
              <a:rPr lang="hr-HR" sz="2800" b="1" dirty="0"/>
              <a:t> </a:t>
            </a:r>
            <a:endParaRPr lang="hr-HR" sz="2800" dirty="0"/>
          </a:p>
          <a:p>
            <a:pPr marL="0" indent="0">
              <a:buNone/>
            </a:pPr>
            <a:r>
              <a:rPr lang="hr-HR" sz="2800" dirty="0"/>
              <a:t>Turističko-ugostiteljska škola Antona Štifanića će na temeljima bogate obrazovne tradicije u sektoru ugostiteljstva i turizma i u budućnosti težiti tome da </a:t>
            </a:r>
          </a:p>
          <a:p>
            <a:pPr lvl="0"/>
            <a:r>
              <a:rPr lang="hr-HR" sz="2800" dirty="0"/>
              <a:t>Postane centar izvrsnosti iz kojega će  izlaziti cijenjeni stručnjaci u lokalnim, regionalnim, nacionalnim i međunarodnim okvirima;</a:t>
            </a:r>
          </a:p>
          <a:p>
            <a:pPr lvl="0"/>
            <a:r>
              <a:rPr lang="hr-HR" sz="2800" dirty="0"/>
              <a:t>Postane značajno središte cjeloživotnog učenja i da se još više poveže s dionicima u svom okruženju;</a:t>
            </a:r>
          </a:p>
          <a:p>
            <a:pPr lvl="0"/>
            <a:r>
              <a:rPr lang="hr-HR" sz="2800" dirty="0"/>
              <a:t>Svojom opremljenošću omogući ostvarivanje visokih edukativnih ciljeva;</a:t>
            </a:r>
          </a:p>
          <a:p>
            <a:pPr lvl="0"/>
            <a:r>
              <a:rPr lang="hr-HR" sz="2800" dirty="0"/>
              <a:t>Postane istinska zajednica koja uči na zadovoljstvo učenika, zaposlenih, roditelja i profesionalnih partnera.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7121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cologo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822" y="879613"/>
            <a:ext cx="3055610" cy="346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e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24128" y="4869160"/>
            <a:ext cx="2948943" cy="1656184"/>
          </a:xfrm>
          <a:prstGeom prst="rect">
            <a:avLst/>
          </a:prstGeom>
        </p:spPr>
      </p:pic>
      <p:pic>
        <p:nvPicPr>
          <p:cNvPr id="6" name="Content Placeholder 3" descr="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86" y="5157192"/>
            <a:ext cx="528866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836712"/>
            <a:ext cx="3744416" cy="3744416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1029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ŠKOLA: ZGRADA I OKOLIŠ</a:t>
            </a:r>
            <a:endParaRPr lang="hr-HR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Picture 8" descr="Skola za letak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223333"/>
            <a:ext cx="2304256" cy="3070457"/>
          </a:xfrm>
          <a:effectLst>
            <a:softEdge rad="112500"/>
          </a:effectLst>
        </p:spPr>
      </p:pic>
      <p:pic>
        <p:nvPicPr>
          <p:cNvPr id="5" name="Picture 4" descr="P602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5812" y="1196752"/>
            <a:ext cx="2322554" cy="309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\\Posluzivanje\documents\vikend cvijeća\P4100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00546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07904" y="4460352"/>
            <a:ext cx="4679563" cy="2353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196752"/>
            <a:ext cx="2302842" cy="3070457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4622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26" y="96594"/>
            <a:ext cx="8591550" cy="1066801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Učionice i kabineti</a:t>
            </a:r>
            <a:endParaRPr lang="hr-HR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Picture 9" descr="P506002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80" y="1268760"/>
            <a:ext cx="4177145" cy="3133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P506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4141787" cy="3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nformatik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6248" y="3915055"/>
            <a:ext cx="3879967" cy="290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964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4000"/>
            <a:ext cx="8591550" cy="1066801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Programi izobrazbe</a:t>
            </a:r>
            <a:endParaRPr lang="hr-HR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197869"/>
            <a:ext cx="8595360" cy="4937760"/>
          </a:xfrm>
        </p:spPr>
        <p:txBody>
          <a:bodyPr/>
          <a:lstStyle/>
          <a:p>
            <a:pPr marL="0" indent="0">
              <a:buNone/>
            </a:pPr>
            <a:endParaRPr lang="hr-HR" sz="2000" b="1" dirty="0" smtClean="0">
              <a:solidFill>
                <a:srgbClr val="C00000"/>
              </a:solidFill>
              <a:latin typeface="Bell MT" pitchFamily="18" charset="0"/>
            </a:endParaRPr>
          </a:p>
          <a:p>
            <a:endParaRPr lang="hr-HR" dirty="0"/>
          </a:p>
        </p:txBody>
      </p:sp>
      <p:sp>
        <p:nvSpPr>
          <p:cNvPr id="4" name="Sun 3"/>
          <p:cNvSpPr/>
          <p:nvPr/>
        </p:nvSpPr>
        <p:spPr>
          <a:xfrm>
            <a:off x="1619672" y="1727680"/>
            <a:ext cx="5256584" cy="4370809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251520" y="1312182"/>
            <a:ext cx="331236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Hotelijersko-turistički tehničar</a:t>
            </a:r>
            <a:endParaRPr lang="hr-HR" sz="24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1496848"/>
            <a:ext cx="331236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Turističko-hotelijerski komercijalist</a:t>
            </a:r>
            <a:endParaRPr lang="hr-HR" sz="24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780928"/>
            <a:ext cx="165618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Konobar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endParaRPr lang="hr-HR" sz="24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581128"/>
            <a:ext cx="172819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Slastičar </a:t>
            </a:r>
            <a:endParaRPr lang="hr-HR" sz="24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6299406"/>
            <a:ext cx="420040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Agroturistički tehničar</a:t>
            </a:r>
            <a:endParaRPr lang="hr-HR" sz="24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4811960"/>
            <a:ext cx="165618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Kuhar </a:t>
            </a:r>
            <a:endParaRPr lang="hr-HR" sz="24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38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Prijedlog plana </a:t>
            </a:r>
            <a:r>
              <a:rPr lang="hr-HR" b="1" dirty="0">
                <a:solidFill>
                  <a:srgbClr val="C00000"/>
                </a:solidFill>
              </a:rPr>
              <a:t>upisa u školsku godinu </a:t>
            </a:r>
            <a:r>
              <a:rPr lang="hr-HR" b="1" dirty="0" smtClean="0">
                <a:solidFill>
                  <a:srgbClr val="C00000"/>
                </a:solidFill>
              </a:rPr>
              <a:t>2011./12.</a:t>
            </a:r>
            <a:endParaRPr lang="hr-HR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hr-HR" b="1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hr-HR" b="1" dirty="0" smtClean="0">
                <a:solidFill>
                  <a:srgbClr val="C00000"/>
                </a:solidFill>
              </a:rPr>
              <a:t>Programi </a:t>
            </a:r>
            <a:r>
              <a:rPr lang="hr-HR" b="1" dirty="0">
                <a:solidFill>
                  <a:srgbClr val="C00000"/>
                </a:solidFill>
              </a:rPr>
              <a:t>za zanimanja u četverogodišnjem trajanju</a:t>
            </a:r>
          </a:p>
          <a:p>
            <a:r>
              <a:rPr lang="hr-HR" b="1" dirty="0">
                <a:solidFill>
                  <a:srgbClr val="C00000"/>
                </a:solidFill>
              </a:rPr>
              <a:t>Hotelijersko-turistički tehničar             28 učenika</a:t>
            </a:r>
          </a:p>
          <a:p>
            <a:r>
              <a:rPr lang="hr-HR" b="1" dirty="0">
                <a:solidFill>
                  <a:srgbClr val="C00000"/>
                </a:solidFill>
              </a:rPr>
              <a:t>Trurističko-hotelijerski komercijalist   </a:t>
            </a:r>
            <a:r>
              <a:rPr lang="hr-HR" b="1" dirty="0" smtClean="0">
                <a:solidFill>
                  <a:srgbClr val="C00000"/>
                </a:solidFill>
              </a:rPr>
              <a:t>28 učenika</a:t>
            </a:r>
          </a:p>
          <a:p>
            <a:endParaRPr lang="hr-HR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hr-HR" b="1" dirty="0" smtClean="0">
                <a:solidFill>
                  <a:srgbClr val="C00000"/>
                </a:solidFill>
              </a:rPr>
              <a:t>Programi za zanimanja u trogodišnjem trajanju- B model</a:t>
            </a:r>
            <a:endParaRPr lang="hr-HR" b="1" dirty="0">
              <a:solidFill>
                <a:srgbClr val="C00000"/>
              </a:solidFill>
            </a:endParaRPr>
          </a:p>
          <a:p>
            <a:r>
              <a:rPr lang="hr-HR" b="1" dirty="0">
                <a:solidFill>
                  <a:srgbClr val="C00000"/>
                </a:solidFill>
              </a:rPr>
              <a:t>Kuhar                                                     </a:t>
            </a:r>
            <a:r>
              <a:rPr lang="hr-HR" b="1" dirty="0" smtClean="0">
                <a:solidFill>
                  <a:srgbClr val="C00000"/>
                </a:solidFill>
              </a:rPr>
              <a:t>28 učenika (1 razredni odjel)</a:t>
            </a:r>
            <a:endParaRPr lang="hr-HR" b="1" dirty="0">
              <a:solidFill>
                <a:srgbClr val="C00000"/>
              </a:solidFill>
            </a:endParaRPr>
          </a:p>
          <a:p>
            <a:r>
              <a:rPr lang="hr-HR" b="1" dirty="0">
                <a:solidFill>
                  <a:srgbClr val="C00000"/>
                </a:solidFill>
              </a:rPr>
              <a:t>Konobar                                                  </a:t>
            </a:r>
            <a:r>
              <a:rPr lang="hr-HR" b="1" dirty="0" smtClean="0">
                <a:solidFill>
                  <a:srgbClr val="C00000"/>
                </a:solidFill>
              </a:rPr>
              <a:t>18 učenika</a:t>
            </a:r>
            <a:endParaRPr lang="hr-HR" b="1" dirty="0">
              <a:solidFill>
                <a:srgbClr val="C00000"/>
              </a:solidFill>
            </a:endParaRPr>
          </a:p>
          <a:p>
            <a:r>
              <a:rPr lang="hr-HR" b="1" dirty="0">
                <a:solidFill>
                  <a:srgbClr val="C00000"/>
                </a:solidFill>
              </a:rPr>
              <a:t>Slatičar                                                  </a:t>
            </a:r>
            <a:r>
              <a:rPr lang="hr-HR" b="1" dirty="0" smtClean="0">
                <a:solidFill>
                  <a:srgbClr val="C00000"/>
                </a:solidFill>
              </a:rPr>
              <a:t>  10 učenika</a:t>
            </a:r>
          </a:p>
          <a:p>
            <a:endParaRPr lang="hr-HR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C00000"/>
                </a:solidFill>
              </a:rPr>
              <a:t>Ukupno 104 učenika u 3 razredna odjela</a:t>
            </a:r>
          </a:p>
          <a:p>
            <a:endParaRPr lang="hr-HR" b="1" dirty="0">
              <a:solidFill>
                <a:srgbClr val="C00000"/>
              </a:solidFill>
            </a:endParaRPr>
          </a:p>
          <a:p>
            <a:endParaRPr lang="hr-HR" b="1" dirty="0" smtClean="0">
              <a:solidFill>
                <a:srgbClr val="C00000"/>
              </a:solidFill>
            </a:endParaRPr>
          </a:p>
          <a:p>
            <a:endParaRPr lang="hr-HR" b="1" dirty="0">
              <a:solidFill>
                <a:srgbClr val="C00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4255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Predmeti koji su boduju za trogodišnje programe: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8330128" cy="4535400"/>
          </a:xfrm>
        </p:spPr>
        <p:txBody>
          <a:bodyPr>
            <a:normAutofit fontScale="77500" lnSpcReduction="20000"/>
          </a:bodyPr>
          <a:lstStyle/>
          <a:p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Hrvatski jezik</a:t>
            </a:r>
          </a:p>
          <a:p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Strani jezik</a:t>
            </a:r>
          </a:p>
          <a:p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Matematika</a:t>
            </a:r>
          </a:p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Biologija</a:t>
            </a:r>
          </a:p>
          <a:p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Kemija </a:t>
            </a:r>
            <a:endParaRPr lang="hr-HR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sz="2800" b="1" dirty="0">
                <a:solidFill>
                  <a:schemeClr val="tx2">
                    <a:lumMod val="75000"/>
                  </a:schemeClr>
                </a:solidFill>
              </a:rPr>
              <a:t>Nema bodovnoga </a:t>
            </a:r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  <a:t>praga</a:t>
            </a:r>
          </a:p>
          <a:p>
            <a:pPr>
              <a:buFont typeface="Wingdings" pitchFamily="2" charset="2"/>
              <a:buNone/>
            </a:pPr>
            <a:endParaRPr lang="hr-H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  <a:t>Potrebni </a:t>
            </a:r>
            <a:r>
              <a:rPr lang="hr-HR" sz="2800" b="1" dirty="0">
                <a:solidFill>
                  <a:schemeClr val="tx2">
                    <a:lumMod val="75000"/>
                  </a:schemeClr>
                </a:solidFill>
              </a:rPr>
              <a:t>dokumenti:</a:t>
            </a:r>
          </a:p>
          <a:p>
            <a:pPr>
              <a:buFont typeface="Courier New" pitchFamily="49" charset="0"/>
              <a:buChar char="o"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Svjedodžbe 7. i 8. razreda</a:t>
            </a:r>
          </a:p>
          <a:p>
            <a:pPr>
              <a:buFont typeface="Courier New" pitchFamily="49" charset="0"/>
              <a:buChar char="o"/>
            </a:pP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Liječnička </a:t>
            </a: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svjedodžba medicine </a:t>
            </a: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rada</a:t>
            </a:r>
          </a:p>
          <a:p>
            <a:pPr>
              <a:buFont typeface="Courier New" pitchFamily="49" charset="0"/>
              <a:buChar char="o"/>
            </a:pPr>
            <a:r>
              <a:rPr lang="hr-HR" sz="2800" dirty="0">
                <a:solidFill>
                  <a:srgbClr val="C00000"/>
                </a:solidFill>
              </a:rPr>
              <a:t>Učenici trogodišnjih programa </a:t>
            </a:r>
            <a:r>
              <a:rPr lang="hr-HR" sz="2800" dirty="0" smtClean="0">
                <a:solidFill>
                  <a:srgbClr val="C00000"/>
                </a:solidFill>
              </a:rPr>
              <a:t>izrađuju i pišu </a:t>
            </a:r>
            <a:r>
              <a:rPr lang="hr-HR" sz="2800" b="1" dirty="0">
                <a:solidFill>
                  <a:srgbClr val="C00000"/>
                </a:solidFill>
              </a:rPr>
              <a:t>završni </a:t>
            </a:r>
            <a:r>
              <a:rPr lang="hr-HR" sz="2800" b="1" dirty="0" smtClean="0">
                <a:solidFill>
                  <a:srgbClr val="C00000"/>
                </a:solidFill>
              </a:rPr>
              <a:t>rad,</a:t>
            </a:r>
            <a:r>
              <a:rPr lang="hr-HR" sz="2800" dirty="0" smtClean="0">
                <a:solidFill>
                  <a:srgbClr val="C00000"/>
                </a:solidFill>
              </a:rPr>
              <a:t> koji brane pred ispitnim povjerenstvom i time </a:t>
            </a:r>
            <a:r>
              <a:rPr lang="hr-HR" sz="2800" dirty="0">
                <a:solidFill>
                  <a:srgbClr val="C00000"/>
                </a:solidFill>
              </a:rPr>
              <a:t>stječu </a:t>
            </a:r>
            <a:r>
              <a:rPr lang="hr-HR" sz="2800" b="1" dirty="0">
                <a:solidFill>
                  <a:srgbClr val="C00000"/>
                </a:solidFill>
              </a:rPr>
              <a:t>srednju stručnu </a:t>
            </a:r>
            <a:r>
              <a:rPr lang="hr-HR" sz="2800" b="1" dirty="0" smtClean="0">
                <a:solidFill>
                  <a:srgbClr val="C00000"/>
                </a:solidFill>
              </a:rPr>
              <a:t>spremu.</a:t>
            </a:r>
            <a:endParaRPr lang="hr-H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630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1286</TotalTime>
  <Words>491</Words>
  <Application>Microsoft Office PowerPoint</Application>
  <PresentationFormat>On-screen Show (4:3)</PresentationFormat>
  <Paragraphs>111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Soho</vt:lpstr>
      <vt:lpstr>UPISI U ŠKOLSKU GODINU 2011./2012.</vt:lpstr>
      <vt:lpstr>Slide 2</vt:lpstr>
      <vt:lpstr>Slide 3</vt:lpstr>
      <vt:lpstr>Slide 4</vt:lpstr>
      <vt:lpstr>ŠKOLA: ZGRADA I OKOLIŠ</vt:lpstr>
      <vt:lpstr>Učionice i kabineti</vt:lpstr>
      <vt:lpstr>Programi izobrazbe</vt:lpstr>
      <vt:lpstr>Prijedlog plana upisa u školsku godinu 2011./12.</vt:lpstr>
      <vt:lpstr>Predmeti koji su boduju za trogodišnje programe:</vt:lpstr>
      <vt:lpstr>Slide 10</vt:lpstr>
      <vt:lpstr>Slide 11</vt:lpstr>
      <vt:lpstr>Slide 12</vt:lpstr>
      <vt:lpstr>Za četverogodišnje programe bodovni prag je 36 bodova</vt:lpstr>
      <vt:lpstr>Slide 14</vt:lpstr>
      <vt:lpstr>Slide 15</vt:lpstr>
      <vt:lpstr>Slide 16</vt:lpstr>
      <vt:lpstr>Slide 17</vt:lpstr>
      <vt:lpstr>          Program međunarodne Eko-škole</vt:lpstr>
      <vt:lpstr> Razvijajmo toleranciju-Poštujmo različitosti</vt:lpstr>
      <vt:lpstr>    Dani otvorene nastave Tolerancija  8.-9. ožujka 2011. </vt:lpstr>
      <vt:lpstr>Slide 21</vt:lpstr>
      <vt:lpstr>  Activate Tourism Training Resources for Accessible Cities and Towns   </vt:lpstr>
      <vt:lpstr>ŠKOLSKI PREVENTIVNI PROGRAM</vt:lpstr>
      <vt:lpstr>Slide 24</vt:lpstr>
      <vt:lpstr>SUSRETI,  NATJECANJA I KULTURNO-JAVNA DJELATNOST U ŠKOLSKOJ GODINI 2010./11.</vt:lpstr>
      <vt:lpstr>Slide 26</vt:lpstr>
      <vt:lpstr>Izdavačka djelatnost</vt:lpstr>
      <vt:lpstr>Stručni izleti i ekskurzije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2011</dc:title>
  <dc:creator>Vesna</dc:creator>
  <cp:lastModifiedBy>Jasna</cp:lastModifiedBy>
  <cp:revision>59</cp:revision>
  <dcterms:created xsi:type="dcterms:W3CDTF">2011-03-16T13:38:29Z</dcterms:created>
  <dcterms:modified xsi:type="dcterms:W3CDTF">2011-04-11T11:09:38Z</dcterms:modified>
</cp:coreProperties>
</file>